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1" r:id="rId2"/>
    <p:sldId id="2563" r:id="rId3"/>
    <p:sldId id="2564" r:id="rId4"/>
    <p:sldId id="2565" r:id="rId5"/>
    <p:sldId id="2566" r:id="rId6"/>
    <p:sldId id="2567" r:id="rId7"/>
    <p:sldId id="2568" r:id="rId8"/>
    <p:sldId id="2569" r:id="rId9"/>
    <p:sldId id="2570" r:id="rId10"/>
    <p:sldId id="2571" r:id="rId11"/>
    <p:sldId id="2572" r:id="rId12"/>
    <p:sldId id="2573" r:id="rId13"/>
    <p:sldId id="2574" r:id="rId14"/>
    <p:sldId id="2575" r:id="rId15"/>
    <p:sldId id="2576" r:id="rId16"/>
    <p:sldId id="2577" r:id="rId17"/>
    <p:sldId id="2578" r:id="rId18"/>
    <p:sldId id="2579" r:id="rId19"/>
    <p:sldId id="2580" r:id="rId20"/>
    <p:sldId id="2582" r:id="rId21"/>
    <p:sldId id="2583" r:id="rId22"/>
    <p:sldId id="2584" r:id="rId23"/>
    <p:sldId id="2585" r:id="rId24"/>
    <p:sldId id="2586" r:id="rId25"/>
    <p:sldId id="2587" r:id="rId26"/>
    <p:sldId id="2588" r:id="rId27"/>
    <p:sldId id="2589" r:id="rId28"/>
    <p:sldId id="259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 Political Parties From 1840 to 1860: Whigs, Republicans, Know-Nothings, and Free Soil Movements" id="{728FC3F5-BAFC-47B5-8AB9-79DB0F1EF24E}">
          <p14:sldIdLst>
            <p14:sldId id="2561"/>
          </p14:sldIdLst>
        </p14:section>
        <p14:section name="The Political Landscape of the United States, 1840-1860" id="{877D5CE2-0361-472F-8BC3-AD1AF8893C40}">
          <p14:sldIdLst>
            <p14:sldId id="2563"/>
            <p14:sldId id="2564"/>
            <p14:sldId id="2565"/>
            <p14:sldId id="2566"/>
          </p14:sldIdLst>
        </p14:section>
        <p14:section name="The Whig Party: Philosophy and Decline" id="{779E7744-A0E7-4460-96BE-FE77D13DC370}">
          <p14:sldIdLst>
            <p14:sldId id="2567"/>
            <p14:sldId id="2568"/>
            <p14:sldId id="2569"/>
            <p14:sldId id="2570"/>
          </p14:sldIdLst>
        </p14:section>
        <p14:section name="Emergence of New Political Movements" id="{EB6B3421-29AE-42D5-9837-4E3E01D15AC6}">
          <p14:sldIdLst>
            <p14:sldId id="2571"/>
            <p14:sldId id="2572"/>
            <p14:sldId id="2573"/>
          </p14:sldIdLst>
        </p14:section>
        <p14:section name="The Republican Party: Rise and Realignment" id="{05BBB50B-F811-4466-8CA7-26CDC11BA758}">
          <p14:sldIdLst>
            <p14:sldId id="2574"/>
            <p14:sldId id="2575"/>
            <p14:sldId id="2576"/>
            <p14:sldId id="2577"/>
          </p14:sldIdLst>
        </p14:section>
        <p14:section name="Conclusion" id="{B8B1AFAA-5A66-4C88-8EB0-A8850A8A61A1}">
          <p14:sldIdLst>
            <p14:sldId id="2578"/>
            <p14:sldId id="2579"/>
            <p14:sldId id="2580"/>
            <p14:sldId id="2582"/>
            <p14:sldId id="2583"/>
            <p14:sldId id="2584"/>
            <p14:sldId id="2585"/>
            <p14:sldId id="2586"/>
            <p14:sldId id="2587"/>
            <p14:sldId id="2588"/>
            <p14:sldId id="2589"/>
            <p14:sldId id="25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838" y="278"/>
      </p:cViewPr>
      <p:guideLst/>
    </p:cSldViewPr>
  </p:slideViewPr>
  <p:notesTextViewPr>
    <p:cViewPr>
      <p:scale>
        <a:sx n="3" d="2"/>
        <a:sy n="3" d="2"/>
      </p:scale>
      <p:origin x="0" y="0"/>
    </p:cViewPr>
  </p:notesTextViewPr>
  <p:sorterViewPr>
    <p:cViewPr>
      <p:scale>
        <a:sx n="100" d="100"/>
        <a:sy n="100" d="100"/>
      </p:scale>
      <p:origin x="0" y="-11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ata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diagrams/_rels/data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24AD32-AFFB-4D6A-BC6B-7851BDB87117}"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B4D5C7BA-6698-48D0-8058-98A4E4D4B5B3}">
      <dgm:prSet custT="1"/>
      <dgm:spPr/>
      <dgm:t>
        <a:bodyPr/>
        <a:lstStyle/>
        <a:p>
          <a:pPr>
            <a:lnSpc>
              <a:spcPct val="100000"/>
            </a:lnSpc>
            <a:defRPr b="1"/>
          </a:pPr>
          <a:r>
            <a:rPr lang="en-US" sz="1800"/>
            <a:t>Formation from Multiple Factions</a:t>
          </a:r>
        </a:p>
      </dgm:t>
    </dgm:pt>
    <dgm:pt modelId="{E4BD4201-A6D1-4D60-A1F3-80DE36047FE6}" type="parTrans" cxnId="{DCF8982D-7A26-4A53-A76B-8BBA909C1F4F}">
      <dgm:prSet/>
      <dgm:spPr/>
      <dgm:t>
        <a:bodyPr/>
        <a:lstStyle/>
        <a:p>
          <a:endParaRPr lang="en-US" sz="1800"/>
        </a:p>
      </dgm:t>
    </dgm:pt>
    <dgm:pt modelId="{46725472-35E8-422E-9EEF-3AF8A6F17A61}" type="sibTrans" cxnId="{DCF8982D-7A26-4A53-A76B-8BBA909C1F4F}">
      <dgm:prSet/>
      <dgm:spPr/>
      <dgm:t>
        <a:bodyPr/>
        <a:lstStyle/>
        <a:p>
          <a:pPr>
            <a:lnSpc>
              <a:spcPct val="100000"/>
            </a:lnSpc>
            <a:defRPr b="1"/>
          </a:pPr>
          <a:endParaRPr lang="en-US" sz="1800"/>
        </a:p>
      </dgm:t>
    </dgm:pt>
    <dgm:pt modelId="{349C0674-BEE2-40A6-A044-A91A05F914A1}">
      <dgm:prSet custT="1"/>
      <dgm:spPr/>
      <dgm:t>
        <a:bodyPr/>
        <a:lstStyle/>
        <a:p>
          <a:pPr>
            <a:lnSpc>
              <a:spcPct val="100000"/>
            </a:lnSpc>
          </a:pPr>
          <a:r>
            <a:rPr lang="en-US" sz="1800" dirty="0"/>
            <a:t>The Republican Party was formed by uniting former Whigs, Free Soilers, and anti-slavery Democrats into one political group.</a:t>
          </a:r>
        </a:p>
      </dgm:t>
    </dgm:pt>
    <dgm:pt modelId="{4A7DA47B-AA1B-4551-A02B-90002EC88B63}" type="parTrans" cxnId="{CADE38BA-8627-41D0-A1F3-EF9A028C9D05}">
      <dgm:prSet/>
      <dgm:spPr/>
      <dgm:t>
        <a:bodyPr/>
        <a:lstStyle/>
        <a:p>
          <a:endParaRPr lang="en-US" sz="1800"/>
        </a:p>
      </dgm:t>
    </dgm:pt>
    <dgm:pt modelId="{ACC052C0-8C1C-4DE4-8D0F-1AF374BE9FCF}" type="sibTrans" cxnId="{CADE38BA-8627-41D0-A1F3-EF9A028C9D05}">
      <dgm:prSet/>
      <dgm:spPr/>
      <dgm:t>
        <a:bodyPr/>
        <a:lstStyle/>
        <a:p>
          <a:endParaRPr lang="en-US" sz="1800"/>
        </a:p>
      </dgm:t>
    </dgm:pt>
    <dgm:pt modelId="{ACE3354E-0298-444D-B568-2A1D202437EE}">
      <dgm:prSet custT="1"/>
      <dgm:spPr/>
      <dgm:t>
        <a:bodyPr/>
        <a:lstStyle/>
        <a:p>
          <a:pPr>
            <a:lnSpc>
              <a:spcPct val="100000"/>
            </a:lnSpc>
            <a:defRPr b="1"/>
          </a:pPr>
          <a:r>
            <a:rPr lang="en-US" sz="1800"/>
            <a:t>Anti-Slavery Platform</a:t>
          </a:r>
        </a:p>
      </dgm:t>
    </dgm:pt>
    <dgm:pt modelId="{72F80FBC-79A9-42BE-981F-A79EAF5EDCEC}" type="parTrans" cxnId="{0890FB0B-46DE-4224-9A33-399556654088}">
      <dgm:prSet/>
      <dgm:spPr/>
      <dgm:t>
        <a:bodyPr/>
        <a:lstStyle/>
        <a:p>
          <a:endParaRPr lang="en-US" sz="1800"/>
        </a:p>
      </dgm:t>
    </dgm:pt>
    <dgm:pt modelId="{7D8CA7D7-6CBB-4605-AD86-3F02B73581A4}" type="sibTrans" cxnId="{0890FB0B-46DE-4224-9A33-399556654088}">
      <dgm:prSet/>
      <dgm:spPr/>
      <dgm:t>
        <a:bodyPr/>
        <a:lstStyle/>
        <a:p>
          <a:pPr>
            <a:lnSpc>
              <a:spcPct val="100000"/>
            </a:lnSpc>
            <a:defRPr b="1"/>
          </a:pPr>
          <a:endParaRPr lang="en-US" sz="1800"/>
        </a:p>
      </dgm:t>
    </dgm:pt>
    <dgm:pt modelId="{32C2557F-9309-4298-ADF5-AD550F2B0077}">
      <dgm:prSet custT="1"/>
      <dgm:spPr/>
      <dgm:t>
        <a:bodyPr/>
        <a:lstStyle/>
        <a:p>
          <a:pPr>
            <a:lnSpc>
              <a:spcPct val="100000"/>
            </a:lnSpc>
          </a:pPr>
          <a:r>
            <a:rPr lang="en-US" sz="1800" dirty="0"/>
            <a:t>The party’s key platform was opposing the expansion of slavery into new territories and states.</a:t>
          </a:r>
        </a:p>
      </dgm:t>
    </dgm:pt>
    <dgm:pt modelId="{545B940B-0806-4912-9FF9-E87E1CCEA7AE}" type="parTrans" cxnId="{830B4DE4-CD70-4264-A67C-A1AD197EC4F9}">
      <dgm:prSet/>
      <dgm:spPr/>
      <dgm:t>
        <a:bodyPr/>
        <a:lstStyle/>
        <a:p>
          <a:endParaRPr lang="en-US" sz="1800"/>
        </a:p>
      </dgm:t>
    </dgm:pt>
    <dgm:pt modelId="{5DCD246F-051C-42F9-A95B-59502E4CF1B6}" type="sibTrans" cxnId="{830B4DE4-CD70-4264-A67C-A1AD197EC4F9}">
      <dgm:prSet/>
      <dgm:spPr/>
      <dgm:t>
        <a:bodyPr/>
        <a:lstStyle/>
        <a:p>
          <a:endParaRPr lang="en-US" sz="1800"/>
        </a:p>
      </dgm:t>
    </dgm:pt>
    <dgm:pt modelId="{1410D7BD-3A47-478D-A367-27D3580E8FD6}">
      <dgm:prSet custT="1"/>
      <dgm:spPr/>
      <dgm:t>
        <a:bodyPr/>
        <a:lstStyle/>
        <a:p>
          <a:pPr>
            <a:lnSpc>
              <a:spcPct val="100000"/>
            </a:lnSpc>
            <a:defRPr b="1"/>
          </a:pPr>
          <a:r>
            <a:rPr lang="en-US" sz="1800"/>
            <a:t>Political Unity</a:t>
          </a:r>
        </a:p>
      </dgm:t>
    </dgm:pt>
    <dgm:pt modelId="{94DF094E-639E-47F2-A398-26794BA78BCA}" type="parTrans" cxnId="{A12E6A2D-F270-4192-96D5-1892169882D7}">
      <dgm:prSet/>
      <dgm:spPr/>
      <dgm:t>
        <a:bodyPr/>
        <a:lstStyle/>
        <a:p>
          <a:endParaRPr lang="en-US" sz="1800"/>
        </a:p>
      </dgm:t>
    </dgm:pt>
    <dgm:pt modelId="{3B229397-A5F2-4215-8894-85D8E715826C}" type="sibTrans" cxnId="{A12E6A2D-F270-4192-96D5-1892169882D7}">
      <dgm:prSet/>
      <dgm:spPr/>
      <dgm:t>
        <a:bodyPr/>
        <a:lstStyle/>
        <a:p>
          <a:endParaRPr lang="en-US" sz="1800"/>
        </a:p>
      </dgm:t>
    </dgm:pt>
    <dgm:pt modelId="{5E6DA5E8-E03B-40B9-8573-0CD3403040F5}">
      <dgm:prSet custT="1"/>
      <dgm:spPr/>
      <dgm:t>
        <a:bodyPr/>
        <a:lstStyle/>
        <a:p>
          <a:pPr>
            <a:lnSpc>
              <a:spcPct val="100000"/>
            </a:lnSpc>
          </a:pPr>
          <a:r>
            <a:rPr lang="en-US" sz="1800" dirty="0"/>
            <a:t>The Republican Party united different factions with shared political goals in the mid-19th century America.</a:t>
          </a:r>
        </a:p>
      </dgm:t>
    </dgm:pt>
    <dgm:pt modelId="{813111CD-ABDD-40B1-AB71-E918703D8044}" type="parTrans" cxnId="{2E020729-53C1-4BC0-9B04-5701FC260019}">
      <dgm:prSet/>
      <dgm:spPr/>
      <dgm:t>
        <a:bodyPr/>
        <a:lstStyle/>
        <a:p>
          <a:endParaRPr lang="en-US" sz="1800"/>
        </a:p>
      </dgm:t>
    </dgm:pt>
    <dgm:pt modelId="{32A231DC-C2BA-4A1F-ABF8-C992D57F5D7E}" type="sibTrans" cxnId="{2E020729-53C1-4BC0-9B04-5701FC260019}">
      <dgm:prSet/>
      <dgm:spPr/>
      <dgm:t>
        <a:bodyPr/>
        <a:lstStyle/>
        <a:p>
          <a:endParaRPr lang="en-US" sz="1800"/>
        </a:p>
      </dgm:t>
    </dgm:pt>
    <dgm:pt modelId="{218C9848-EE8C-45EF-A03E-7A2D14D6A21F}" type="pres">
      <dgm:prSet presAssocID="{1224AD32-AFFB-4D6A-BC6B-7851BDB87117}" presName="Root" presStyleCnt="0">
        <dgm:presLayoutVars>
          <dgm:dir/>
          <dgm:resizeHandles val="exact"/>
        </dgm:presLayoutVars>
      </dgm:prSet>
      <dgm:spPr/>
    </dgm:pt>
    <dgm:pt modelId="{FF06C4D9-86E3-494C-AB60-79D0937FA168}" type="pres">
      <dgm:prSet presAssocID="{B4D5C7BA-6698-48D0-8058-98A4E4D4B5B3}" presName="Composite" presStyleCnt="0"/>
      <dgm:spPr/>
    </dgm:pt>
    <dgm:pt modelId="{F0AFD9BD-2087-4A64-A3E6-ADC3C24AAF46}" type="pres">
      <dgm:prSet presAssocID="{B4D5C7BA-6698-48D0-8058-98A4E4D4B5B3}"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0348" r="28900" b="-5"/>
          <a:stretch/>
        </a:blipFill>
      </dgm:spPr>
      <dgm:extLst>
        <a:ext uri="{E40237B7-FDA0-4F09-8148-C483321AD2D9}">
          <dgm14:cNvPr xmlns:dgm14="http://schemas.microsoft.com/office/drawing/2010/diagram" id="0" name="" descr="19th century illustration of a marketplace (c. 16th century) in France . Original artwork published in Le magasin Pittoresque by M. A. Lachevardiere, Paris, 1846."/>
        </a:ext>
      </dgm:extLst>
    </dgm:pt>
    <dgm:pt modelId="{8E92ADFB-315A-468E-95B7-4D0C11235817}" type="pres">
      <dgm:prSet presAssocID="{B4D5C7BA-6698-48D0-8058-98A4E4D4B5B3}" presName="Subtitle" presStyleLbl="revTx" presStyleIdx="0" presStyleCnt="6">
        <dgm:presLayoutVars>
          <dgm:chMax val="0"/>
          <dgm:bulletEnabled/>
        </dgm:presLayoutVars>
      </dgm:prSet>
      <dgm:spPr/>
    </dgm:pt>
    <dgm:pt modelId="{9DECEF3A-3387-4CCA-A88E-6177F183222D}" type="pres">
      <dgm:prSet presAssocID="{B4D5C7BA-6698-48D0-8058-98A4E4D4B5B3}" presName="Description" presStyleLbl="revTx" presStyleIdx="1" presStyleCnt="6">
        <dgm:presLayoutVars>
          <dgm:bulletEnabled/>
        </dgm:presLayoutVars>
      </dgm:prSet>
      <dgm:spPr/>
    </dgm:pt>
    <dgm:pt modelId="{85F2EB6A-4067-4EE0-978A-173E336FA11D}" type="pres">
      <dgm:prSet presAssocID="{46725472-35E8-422E-9EEF-3AF8A6F17A61}" presName="sibTrans" presStyleLbl="sibTrans2D1" presStyleIdx="0" presStyleCnt="0"/>
      <dgm:spPr/>
    </dgm:pt>
    <dgm:pt modelId="{67D47598-4983-4105-88DF-DE2D5C0DC327}" type="pres">
      <dgm:prSet presAssocID="{ACE3354E-0298-444D-B568-2A1D202437EE}" presName="Composite" presStyleCnt="0"/>
      <dgm:spPr/>
    </dgm:pt>
    <dgm:pt modelId="{EDD975B2-4238-4151-AE2C-306B05FB569F}" type="pres">
      <dgm:prSet presAssocID="{ACE3354E-0298-444D-B568-2A1D202437EE}"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r="33253" b="4"/>
          <a:stretch/>
        </a:blipFill>
      </dgm:spPr>
      <dgm:extLst>
        <a:ext uri="{E40237B7-FDA0-4F09-8148-C483321AD2D9}">
          <dgm14:cNvPr xmlns:dgm14="http://schemas.microsoft.com/office/drawing/2010/diagram" id="0" name="" descr="Wooden mannequin on the top looking proud in the sky or future"/>
        </a:ext>
      </dgm:extLst>
    </dgm:pt>
    <dgm:pt modelId="{733D46A8-AC42-413C-AD39-41A2D3E4E1CC}" type="pres">
      <dgm:prSet presAssocID="{ACE3354E-0298-444D-B568-2A1D202437EE}" presName="Subtitle" presStyleLbl="revTx" presStyleIdx="2" presStyleCnt="6">
        <dgm:presLayoutVars>
          <dgm:chMax val="0"/>
          <dgm:bulletEnabled/>
        </dgm:presLayoutVars>
      </dgm:prSet>
      <dgm:spPr/>
    </dgm:pt>
    <dgm:pt modelId="{93DD5D0E-D169-4489-A0CC-E0E0E02FAC29}" type="pres">
      <dgm:prSet presAssocID="{ACE3354E-0298-444D-B568-2A1D202437EE}" presName="Description" presStyleLbl="revTx" presStyleIdx="3" presStyleCnt="6">
        <dgm:presLayoutVars>
          <dgm:bulletEnabled/>
        </dgm:presLayoutVars>
      </dgm:prSet>
      <dgm:spPr/>
    </dgm:pt>
    <dgm:pt modelId="{36449FF7-649E-4BC9-B099-075AB5DB126A}" type="pres">
      <dgm:prSet presAssocID="{7D8CA7D7-6CBB-4605-AD86-3F02B73581A4}" presName="sibTrans" presStyleLbl="sibTrans2D1" presStyleIdx="0" presStyleCnt="0"/>
      <dgm:spPr/>
    </dgm:pt>
    <dgm:pt modelId="{FBD6FAC0-8D0B-4806-A6BA-4B568474F130}" type="pres">
      <dgm:prSet presAssocID="{1410D7BD-3A47-478D-A367-27D3580E8FD6}" presName="Composite" presStyleCnt="0"/>
      <dgm:spPr/>
    </dgm:pt>
    <dgm:pt modelId="{68EA4C1C-4E57-485D-806D-FFDF0350F0CD}" type="pres">
      <dgm:prSet presAssocID="{1410D7BD-3A47-478D-A367-27D3580E8FD6}"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r="-8" b="22244"/>
          <a:stretch/>
        </a:blipFill>
      </dgm:spPr>
      <dgm:extLst>
        <a:ext uri="{E40237B7-FDA0-4F09-8148-C483321AD2D9}">
          <dgm14:cNvPr xmlns:dgm14="http://schemas.microsoft.com/office/drawing/2010/diagram" id="0" name="" descr="Multi-ethnic circle of friends, top-down view with long shadow."/>
        </a:ext>
      </dgm:extLst>
    </dgm:pt>
    <dgm:pt modelId="{CF08653D-A50B-4AFC-83C3-BC9510A08DB3}" type="pres">
      <dgm:prSet presAssocID="{1410D7BD-3A47-478D-A367-27D3580E8FD6}" presName="Subtitle" presStyleLbl="revTx" presStyleIdx="4" presStyleCnt="6">
        <dgm:presLayoutVars>
          <dgm:chMax val="0"/>
          <dgm:bulletEnabled/>
        </dgm:presLayoutVars>
      </dgm:prSet>
      <dgm:spPr/>
    </dgm:pt>
    <dgm:pt modelId="{18FAC1FC-D240-40F6-A79B-0B351E05A28D}" type="pres">
      <dgm:prSet presAssocID="{1410D7BD-3A47-478D-A367-27D3580E8FD6}" presName="Description" presStyleLbl="revTx" presStyleIdx="5" presStyleCnt="6">
        <dgm:presLayoutVars>
          <dgm:bulletEnabled/>
        </dgm:presLayoutVars>
      </dgm:prSet>
      <dgm:spPr/>
    </dgm:pt>
  </dgm:ptLst>
  <dgm:cxnLst>
    <dgm:cxn modelId="{0890FB0B-46DE-4224-9A33-399556654088}" srcId="{1224AD32-AFFB-4D6A-BC6B-7851BDB87117}" destId="{ACE3354E-0298-444D-B568-2A1D202437EE}" srcOrd="1" destOrd="0" parTransId="{72F80FBC-79A9-42BE-981F-A79EAF5EDCEC}" sibTransId="{7D8CA7D7-6CBB-4605-AD86-3F02B73581A4}"/>
    <dgm:cxn modelId="{15484611-CCB2-4B87-B16A-608D8738DBC3}" type="presOf" srcId="{7D8CA7D7-6CBB-4605-AD86-3F02B73581A4}" destId="{36449FF7-649E-4BC9-B099-075AB5DB126A}" srcOrd="0" destOrd="0" presId="urn:microsoft.com/office/officeart/2024/3/layout/verticalVisualTextBlock1"/>
    <dgm:cxn modelId="{2E020729-53C1-4BC0-9B04-5701FC260019}" srcId="{1410D7BD-3A47-478D-A367-27D3580E8FD6}" destId="{5E6DA5E8-E03B-40B9-8573-0CD3403040F5}" srcOrd="0" destOrd="0" parTransId="{813111CD-ABDD-40B1-AB71-E918703D8044}" sibTransId="{32A231DC-C2BA-4A1F-ABF8-C992D57F5D7E}"/>
    <dgm:cxn modelId="{A12E6A2D-F270-4192-96D5-1892169882D7}" srcId="{1224AD32-AFFB-4D6A-BC6B-7851BDB87117}" destId="{1410D7BD-3A47-478D-A367-27D3580E8FD6}" srcOrd="2" destOrd="0" parTransId="{94DF094E-639E-47F2-A398-26794BA78BCA}" sibTransId="{3B229397-A5F2-4215-8894-85D8E715826C}"/>
    <dgm:cxn modelId="{DCF8982D-7A26-4A53-A76B-8BBA909C1F4F}" srcId="{1224AD32-AFFB-4D6A-BC6B-7851BDB87117}" destId="{B4D5C7BA-6698-48D0-8058-98A4E4D4B5B3}" srcOrd="0" destOrd="0" parTransId="{E4BD4201-A6D1-4D60-A1F3-80DE36047FE6}" sibTransId="{46725472-35E8-422E-9EEF-3AF8A6F17A61}"/>
    <dgm:cxn modelId="{6D17584E-D421-4693-8D86-406AF9FB6BC9}" type="presOf" srcId="{1410D7BD-3A47-478D-A367-27D3580E8FD6}" destId="{CF08653D-A50B-4AFC-83C3-BC9510A08DB3}" srcOrd="0" destOrd="0" presId="urn:microsoft.com/office/officeart/2024/3/layout/verticalVisualTextBlock1"/>
    <dgm:cxn modelId="{7D41AA57-4A90-4715-8AB2-459A91433118}" type="presOf" srcId="{46725472-35E8-422E-9EEF-3AF8A6F17A61}" destId="{85F2EB6A-4067-4EE0-978A-173E336FA11D}" srcOrd="0" destOrd="0" presId="urn:microsoft.com/office/officeart/2024/3/layout/verticalVisualTextBlock1"/>
    <dgm:cxn modelId="{217A3291-4CD4-43D0-A113-5C355A652328}" type="presOf" srcId="{B4D5C7BA-6698-48D0-8058-98A4E4D4B5B3}" destId="{8E92ADFB-315A-468E-95B7-4D0C11235817}" srcOrd="0" destOrd="0" presId="urn:microsoft.com/office/officeart/2024/3/layout/verticalVisualTextBlock1"/>
    <dgm:cxn modelId="{1E3BC7AC-9C04-48F6-A20A-586D799ADC0C}" type="presOf" srcId="{349C0674-BEE2-40A6-A044-A91A05F914A1}" destId="{9DECEF3A-3387-4CCA-A88E-6177F183222D}" srcOrd="0" destOrd="0" presId="urn:microsoft.com/office/officeart/2024/3/layout/verticalVisualTextBlock1"/>
    <dgm:cxn modelId="{D967A0B7-4BD6-41D0-9E35-8D5186EF34D3}" type="presOf" srcId="{5E6DA5E8-E03B-40B9-8573-0CD3403040F5}" destId="{18FAC1FC-D240-40F6-A79B-0B351E05A28D}" srcOrd="0" destOrd="0" presId="urn:microsoft.com/office/officeart/2024/3/layout/verticalVisualTextBlock1"/>
    <dgm:cxn modelId="{CADE38BA-8627-41D0-A1F3-EF9A028C9D05}" srcId="{B4D5C7BA-6698-48D0-8058-98A4E4D4B5B3}" destId="{349C0674-BEE2-40A6-A044-A91A05F914A1}" srcOrd="0" destOrd="0" parTransId="{4A7DA47B-AA1B-4551-A02B-90002EC88B63}" sibTransId="{ACC052C0-8C1C-4DE4-8D0F-1AF374BE9FCF}"/>
    <dgm:cxn modelId="{F897B6D2-D637-4098-BB16-9A49207EB8D0}" type="presOf" srcId="{ACE3354E-0298-444D-B568-2A1D202437EE}" destId="{733D46A8-AC42-413C-AD39-41A2D3E4E1CC}" srcOrd="0" destOrd="0" presId="urn:microsoft.com/office/officeart/2024/3/layout/verticalVisualTextBlock1"/>
    <dgm:cxn modelId="{830B4DE4-CD70-4264-A67C-A1AD197EC4F9}" srcId="{ACE3354E-0298-444D-B568-2A1D202437EE}" destId="{32C2557F-9309-4298-ADF5-AD550F2B0077}" srcOrd="0" destOrd="0" parTransId="{545B940B-0806-4912-9FF9-E87E1CCEA7AE}" sibTransId="{5DCD246F-051C-42F9-A95B-59502E4CF1B6}"/>
    <dgm:cxn modelId="{CD6B0DF7-6CC6-4A0D-A31D-D6D10F550537}" type="presOf" srcId="{32C2557F-9309-4298-ADF5-AD550F2B0077}" destId="{93DD5D0E-D169-4489-A0CC-E0E0E02FAC29}" srcOrd="0" destOrd="0" presId="urn:microsoft.com/office/officeart/2024/3/layout/verticalVisualTextBlock1"/>
    <dgm:cxn modelId="{E42E4DFE-A8AA-4205-BECC-9756FB3E8DE1}" type="presOf" srcId="{1224AD32-AFFB-4D6A-BC6B-7851BDB87117}" destId="{218C9848-EE8C-45EF-A03E-7A2D14D6A21F}" srcOrd="0" destOrd="0" presId="urn:microsoft.com/office/officeart/2024/3/layout/verticalVisualTextBlock1"/>
    <dgm:cxn modelId="{60D8F1E7-973D-4001-A5E3-869CE61E99BC}" type="presParOf" srcId="{218C9848-EE8C-45EF-A03E-7A2D14D6A21F}" destId="{FF06C4D9-86E3-494C-AB60-79D0937FA168}" srcOrd="0" destOrd="0" presId="urn:microsoft.com/office/officeart/2024/3/layout/verticalVisualTextBlock1"/>
    <dgm:cxn modelId="{7DD13D20-5040-4EA2-84ED-789B99E6AEB8}" type="presParOf" srcId="{FF06C4D9-86E3-494C-AB60-79D0937FA168}" destId="{F0AFD9BD-2087-4A64-A3E6-ADC3C24AAF46}" srcOrd="0" destOrd="0" presId="urn:microsoft.com/office/officeart/2024/3/layout/verticalVisualTextBlock1"/>
    <dgm:cxn modelId="{1B1806C1-4108-4A22-BC95-D12AD9A54CA1}" type="presParOf" srcId="{FF06C4D9-86E3-494C-AB60-79D0937FA168}" destId="{8E92ADFB-315A-468E-95B7-4D0C11235817}" srcOrd="1" destOrd="0" presId="urn:microsoft.com/office/officeart/2024/3/layout/verticalVisualTextBlock1"/>
    <dgm:cxn modelId="{55BEAD2F-895F-43A5-9F57-DA7F6C3F2791}" type="presParOf" srcId="{FF06C4D9-86E3-494C-AB60-79D0937FA168}" destId="{9DECEF3A-3387-4CCA-A88E-6177F183222D}" srcOrd="2" destOrd="0" presId="urn:microsoft.com/office/officeart/2024/3/layout/verticalVisualTextBlock1"/>
    <dgm:cxn modelId="{B713006F-6077-42F7-909A-4EDA53968E8E}" type="presParOf" srcId="{218C9848-EE8C-45EF-A03E-7A2D14D6A21F}" destId="{85F2EB6A-4067-4EE0-978A-173E336FA11D}" srcOrd="1" destOrd="0" presId="urn:microsoft.com/office/officeart/2024/3/layout/verticalVisualTextBlock1"/>
    <dgm:cxn modelId="{EEF3A965-23AF-49DE-98AF-05FE86924C08}" type="presParOf" srcId="{218C9848-EE8C-45EF-A03E-7A2D14D6A21F}" destId="{67D47598-4983-4105-88DF-DE2D5C0DC327}" srcOrd="2" destOrd="0" presId="urn:microsoft.com/office/officeart/2024/3/layout/verticalVisualTextBlock1"/>
    <dgm:cxn modelId="{6DEC22D5-6CD0-400C-83AE-76DE5F4A7A71}" type="presParOf" srcId="{67D47598-4983-4105-88DF-DE2D5C0DC327}" destId="{EDD975B2-4238-4151-AE2C-306B05FB569F}" srcOrd="0" destOrd="0" presId="urn:microsoft.com/office/officeart/2024/3/layout/verticalVisualTextBlock1"/>
    <dgm:cxn modelId="{81B9194A-6C6B-41C3-B27C-7564A5AF3B10}" type="presParOf" srcId="{67D47598-4983-4105-88DF-DE2D5C0DC327}" destId="{733D46A8-AC42-413C-AD39-41A2D3E4E1CC}" srcOrd="1" destOrd="0" presId="urn:microsoft.com/office/officeart/2024/3/layout/verticalVisualTextBlock1"/>
    <dgm:cxn modelId="{E58203AE-3023-44A8-A4EF-50F1F6DFCBD3}" type="presParOf" srcId="{67D47598-4983-4105-88DF-DE2D5C0DC327}" destId="{93DD5D0E-D169-4489-A0CC-E0E0E02FAC29}" srcOrd="2" destOrd="0" presId="urn:microsoft.com/office/officeart/2024/3/layout/verticalVisualTextBlock1"/>
    <dgm:cxn modelId="{47E619BC-5F3B-4E9B-ABB8-03B8829853AB}" type="presParOf" srcId="{218C9848-EE8C-45EF-A03E-7A2D14D6A21F}" destId="{36449FF7-649E-4BC9-B099-075AB5DB126A}" srcOrd="3" destOrd="0" presId="urn:microsoft.com/office/officeart/2024/3/layout/verticalVisualTextBlock1"/>
    <dgm:cxn modelId="{8C175D7F-E698-45F6-850B-749AFAA89060}" type="presParOf" srcId="{218C9848-EE8C-45EF-A03E-7A2D14D6A21F}" destId="{FBD6FAC0-8D0B-4806-A6BA-4B568474F130}" srcOrd="4" destOrd="0" presId="urn:microsoft.com/office/officeart/2024/3/layout/verticalVisualTextBlock1"/>
    <dgm:cxn modelId="{464F9EA5-DCA1-42A7-A5CF-E26A18611826}" type="presParOf" srcId="{FBD6FAC0-8D0B-4806-A6BA-4B568474F130}" destId="{68EA4C1C-4E57-485D-806D-FFDF0350F0CD}" srcOrd="0" destOrd="0" presId="urn:microsoft.com/office/officeart/2024/3/layout/verticalVisualTextBlock1"/>
    <dgm:cxn modelId="{A5A70BD4-6B66-4F5B-9F34-2DDA25FCBC6F}" type="presParOf" srcId="{FBD6FAC0-8D0B-4806-A6BA-4B568474F130}" destId="{CF08653D-A50B-4AFC-83C3-BC9510A08DB3}" srcOrd="1" destOrd="0" presId="urn:microsoft.com/office/officeart/2024/3/layout/verticalVisualTextBlock1"/>
    <dgm:cxn modelId="{F62F6E4F-36DA-4D81-9F79-B7082BEC9C2A}" type="presParOf" srcId="{FBD6FAC0-8D0B-4806-A6BA-4B568474F130}" destId="{18FAC1FC-D240-40F6-A79B-0B351E05A28D}"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12844F-7F10-425A-B03C-3C6B351AC005}"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57DBA3D9-03D5-48FF-8C3F-24F775D25961}">
      <dgm:prSet/>
      <dgm:spPr/>
      <dgm:t>
        <a:bodyPr/>
        <a:lstStyle/>
        <a:p>
          <a:pPr>
            <a:lnSpc>
              <a:spcPct val="100000"/>
            </a:lnSpc>
            <a:defRPr b="1"/>
          </a:pPr>
          <a:r>
            <a:rPr lang="en-US" dirty="0"/>
            <a:t>Political Party Transformations</a:t>
          </a:r>
        </a:p>
      </dgm:t>
    </dgm:pt>
    <dgm:pt modelId="{2ACABCB1-892A-43BC-B884-3FE48A42D8AF}" type="parTrans" cxnId="{B06F94DF-287D-4F92-8234-A3888DFEE4C3}">
      <dgm:prSet/>
      <dgm:spPr/>
      <dgm:t>
        <a:bodyPr/>
        <a:lstStyle/>
        <a:p>
          <a:endParaRPr lang="en-US"/>
        </a:p>
      </dgm:t>
    </dgm:pt>
    <dgm:pt modelId="{D2BBE782-B314-40ED-9352-1E17BBED962B}" type="sibTrans" cxnId="{B06F94DF-287D-4F92-8234-A3888DFEE4C3}">
      <dgm:prSet/>
      <dgm:spPr/>
      <dgm:t>
        <a:bodyPr/>
        <a:lstStyle/>
        <a:p>
          <a:pPr>
            <a:lnSpc>
              <a:spcPct val="100000"/>
            </a:lnSpc>
            <a:defRPr b="1"/>
          </a:pPr>
          <a:endParaRPr lang="en-US"/>
        </a:p>
      </dgm:t>
    </dgm:pt>
    <dgm:pt modelId="{E21CDFDB-7184-4A45-B642-4D47DA37982E}">
      <dgm:prSet custT="1"/>
      <dgm:spPr/>
      <dgm:t>
        <a:bodyPr/>
        <a:lstStyle/>
        <a:p>
          <a:pPr>
            <a:lnSpc>
              <a:spcPct val="100000"/>
            </a:lnSpc>
          </a:pPr>
          <a:r>
            <a:rPr lang="en-US" sz="2000" dirty="0"/>
            <a:t>From 1840 to 1860, American political parties changed significantly due to growing sectional and ideological tensions</a:t>
          </a:r>
          <a:r>
            <a:rPr lang="en-US" sz="1200" dirty="0"/>
            <a:t>.</a:t>
          </a:r>
        </a:p>
      </dgm:t>
    </dgm:pt>
    <dgm:pt modelId="{F8CA632A-528A-49F8-8C83-C72A72C5BFFF}" type="parTrans" cxnId="{4F71FE3D-036C-4F08-80E8-5A3DBC37492A}">
      <dgm:prSet/>
      <dgm:spPr/>
      <dgm:t>
        <a:bodyPr/>
        <a:lstStyle/>
        <a:p>
          <a:endParaRPr lang="en-US"/>
        </a:p>
      </dgm:t>
    </dgm:pt>
    <dgm:pt modelId="{66865A03-9E31-4B94-85A8-7AC0823972C8}" type="sibTrans" cxnId="{4F71FE3D-036C-4F08-80E8-5A3DBC37492A}">
      <dgm:prSet/>
      <dgm:spPr/>
      <dgm:t>
        <a:bodyPr/>
        <a:lstStyle/>
        <a:p>
          <a:endParaRPr lang="en-US"/>
        </a:p>
      </dgm:t>
    </dgm:pt>
    <dgm:pt modelId="{1668D2F3-81FC-4104-82B1-CD703C90F18C}">
      <dgm:prSet/>
      <dgm:spPr/>
      <dgm:t>
        <a:bodyPr/>
        <a:lstStyle/>
        <a:p>
          <a:pPr>
            <a:lnSpc>
              <a:spcPct val="100000"/>
            </a:lnSpc>
            <a:defRPr b="1"/>
          </a:pPr>
          <a:r>
            <a:rPr lang="en-US"/>
            <a:t>Sectional Tensions Impact</a:t>
          </a:r>
        </a:p>
      </dgm:t>
    </dgm:pt>
    <dgm:pt modelId="{D18003BF-F98A-47E3-A1A2-B1638F6DDAEB}" type="parTrans" cxnId="{50166E5D-C4A3-4F90-A80E-27187B148F10}">
      <dgm:prSet/>
      <dgm:spPr/>
      <dgm:t>
        <a:bodyPr/>
        <a:lstStyle/>
        <a:p>
          <a:endParaRPr lang="en-US"/>
        </a:p>
      </dgm:t>
    </dgm:pt>
    <dgm:pt modelId="{4DB8F001-5115-4B80-AC5F-472EAC0FD507}" type="sibTrans" cxnId="{50166E5D-C4A3-4F90-A80E-27187B148F10}">
      <dgm:prSet/>
      <dgm:spPr/>
      <dgm:t>
        <a:bodyPr/>
        <a:lstStyle/>
        <a:p>
          <a:pPr>
            <a:lnSpc>
              <a:spcPct val="100000"/>
            </a:lnSpc>
            <a:defRPr b="1"/>
          </a:pPr>
          <a:endParaRPr lang="en-US"/>
        </a:p>
      </dgm:t>
    </dgm:pt>
    <dgm:pt modelId="{CA939401-DFEB-44D6-9A26-258D7A318142}">
      <dgm:prSet custT="1"/>
      <dgm:spPr/>
      <dgm:t>
        <a:bodyPr/>
        <a:lstStyle/>
        <a:p>
          <a:pPr>
            <a:lnSpc>
              <a:spcPct val="100000"/>
            </a:lnSpc>
          </a:pPr>
          <a:r>
            <a:rPr lang="en-US" sz="2000" dirty="0"/>
            <a:t>Regional conflicts deeply influenced party dynamics and contributed to escalating divisions within the nation.</a:t>
          </a:r>
        </a:p>
      </dgm:t>
    </dgm:pt>
    <dgm:pt modelId="{4BA66184-9BE3-464E-83AE-F8B0BBF9ECA4}" type="parTrans" cxnId="{9D6C03AB-EEFD-43DD-A48A-297AF9D0DA84}">
      <dgm:prSet/>
      <dgm:spPr/>
      <dgm:t>
        <a:bodyPr/>
        <a:lstStyle/>
        <a:p>
          <a:endParaRPr lang="en-US"/>
        </a:p>
      </dgm:t>
    </dgm:pt>
    <dgm:pt modelId="{6CFA3626-6298-4824-BD18-0D6BB51F04B3}" type="sibTrans" cxnId="{9D6C03AB-EEFD-43DD-A48A-297AF9D0DA84}">
      <dgm:prSet/>
      <dgm:spPr/>
      <dgm:t>
        <a:bodyPr/>
        <a:lstStyle/>
        <a:p>
          <a:endParaRPr lang="en-US"/>
        </a:p>
      </dgm:t>
    </dgm:pt>
    <dgm:pt modelId="{CAACAFD8-D522-4229-9E4D-9C321FC2963F}">
      <dgm:prSet/>
      <dgm:spPr/>
      <dgm:t>
        <a:bodyPr/>
        <a:lstStyle/>
        <a:p>
          <a:pPr>
            <a:lnSpc>
              <a:spcPct val="100000"/>
            </a:lnSpc>
            <a:defRPr b="1"/>
          </a:pPr>
          <a:r>
            <a:rPr lang="en-US"/>
            <a:t>Path to Civil War</a:t>
          </a:r>
        </a:p>
      </dgm:t>
    </dgm:pt>
    <dgm:pt modelId="{C047F1BB-59CC-44C0-BAF8-D7A4447A48C1}" type="parTrans" cxnId="{C03FA0C5-F4E7-4C05-BD9B-B0B0D3C82980}">
      <dgm:prSet/>
      <dgm:spPr/>
      <dgm:t>
        <a:bodyPr/>
        <a:lstStyle/>
        <a:p>
          <a:endParaRPr lang="en-US"/>
        </a:p>
      </dgm:t>
    </dgm:pt>
    <dgm:pt modelId="{55AEDC83-1977-4D22-A29C-61711979AEC8}" type="sibTrans" cxnId="{C03FA0C5-F4E7-4C05-BD9B-B0B0D3C82980}">
      <dgm:prSet/>
      <dgm:spPr/>
      <dgm:t>
        <a:bodyPr/>
        <a:lstStyle/>
        <a:p>
          <a:endParaRPr lang="en-US"/>
        </a:p>
      </dgm:t>
    </dgm:pt>
    <dgm:pt modelId="{4E6EAA1F-995C-4ED4-8721-24740C39F7E9}">
      <dgm:prSet custT="1"/>
      <dgm:spPr/>
      <dgm:t>
        <a:bodyPr/>
        <a:lstStyle/>
        <a:p>
          <a:pPr>
            <a:lnSpc>
              <a:spcPct val="100000"/>
            </a:lnSpc>
          </a:pPr>
          <a:r>
            <a:rPr lang="en-US" sz="2000" dirty="0"/>
            <a:t>The rise and fall of political parties during this period set the foundation for the outbreak of the Civil War.</a:t>
          </a:r>
        </a:p>
      </dgm:t>
    </dgm:pt>
    <dgm:pt modelId="{4679A741-EEEF-458B-B940-13C11A80BEDF}" type="parTrans" cxnId="{7A4AFE2D-E508-44B3-A3A1-20EFCD7A9F1A}">
      <dgm:prSet/>
      <dgm:spPr/>
      <dgm:t>
        <a:bodyPr/>
        <a:lstStyle/>
        <a:p>
          <a:endParaRPr lang="en-US"/>
        </a:p>
      </dgm:t>
    </dgm:pt>
    <dgm:pt modelId="{0BD96221-1772-4D5C-9E76-035E172E0F62}" type="sibTrans" cxnId="{7A4AFE2D-E508-44B3-A3A1-20EFCD7A9F1A}">
      <dgm:prSet/>
      <dgm:spPr/>
      <dgm:t>
        <a:bodyPr/>
        <a:lstStyle/>
        <a:p>
          <a:endParaRPr lang="en-US"/>
        </a:p>
      </dgm:t>
    </dgm:pt>
    <dgm:pt modelId="{4F963789-3086-44A2-BC02-C9B580D297BE}" type="pres">
      <dgm:prSet presAssocID="{AC12844F-7F10-425A-B03C-3C6B351AC005}" presName="Name0" presStyleCnt="0">
        <dgm:presLayoutVars>
          <dgm:dir/>
          <dgm:resizeHandles val="exact"/>
        </dgm:presLayoutVars>
      </dgm:prSet>
      <dgm:spPr/>
    </dgm:pt>
    <dgm:pt modelId="{E49A9708-7E0E-44E4-830E-B97AC0713C78}" type="pres">
      <dgm:prSet presAssocID="{57DBA3D9-03D5-48FF-8C3F-24F775D25961}" presName="compNode" presStyleCnt="0"/>
      <dgm:spPr/>
    </dgm:pt>
    <dgm:pt modelId="{A353479D-A3A8-49A5-A416-DACC796A20D0}" type="pres">
      <dgm:prSet presAssocID="{57DBA3D9-03D5-48FF-8C3F-24F775D25961}" presName="pictRect" presStyleLbl="revTx" presStyleIdx="0" presStyleCnt="6">
        <dgm:presLayoutVars>
          <dgm:chMax val="0"/>
          <dgm:bulletEnabled/>
        </dgm:presLayoutVars>
      </dgm:prSet>
      <dgm:spPr/>
    </dgm:pt>
    <dgm:pt modelId="{FA4D2DC0-4574-43F3-924C-1D0913C7925E}" type="pres">
      <dgm:prSet presAssocID="{57DBA3D9-03D5-48FF-8C3F-24F775D25961}" presName="textRect" presStyleLbl="revTx" presStyleIdx="1" presStyleCnt="6">
        <dgm:presLayoutVars>
          <dgm:bulletEnabled/>
        </dgm:presLayoutVars>
      </dgm:prSet>
      <dgm:spPr/>
    </dgm:pt>
    <dgm:pt modelId="{D19F470C-EE48-4F9A-AF2A-BE4749ABD50B}" type="pres">
      <dgm:prSet presAssocID="{D2BBE782-B314-40ED-9352-1E17BBED962B}" presName="sibTrans" presStyleLbl="sibTrans2D1" presStyleIdx="0" presStyleCnt="0"/>
      <dgm:spPr/>
    </dgm:pt>
    <dgm:pt modelId="{9C06B006-B0EB-4922-B02F-E7BFDCD88B6C}" type="pres">
      <dgm:prSet presAssocID="{1668D2F3-81FC-4104-82B1-CD703C90F18C}" presName="compNode" presStyleCnt="0"/>
      <dgm:spPr/>
    </dgm:pt>
    <dgm:pt modelId="{BAD4529C-7692-4AD4-ABC7-C9813A582C42}" type="pres">
      <dgm:prSet presAssocID="{1668D2F3-81FC-4104-82B1-CD703C90F18C}" presName="pictRect" presStyleLbl="revTx" presStyleIdx="2" presStyleCnt="6">
        <dgm:presLayoutVars>
          <dgm:chMax val="0"/>
          <dgm:bulletEnabled/>
        </dgm:presLayoutVars>
      </dgm:prSet>
      <dgm:spPr/>
    </dgm:pt>
    <dgm:pt modelId="{B5516179-A8D2-43A5-B397-9AE772207C09}" type="pres">
      <dgm:prSet presAssocID="{1668D2F3-81FC-4104-82B1-CD703C90F18C}" presName="textRect" presStyleLbl="revTx" presStyleIdx="3" presStyleCnt="6" custScaleX="118032">
        <dgm:presLayoutVars>
          <dgm:bulletEnabled/>
        </dgm:presLayoutVars>
      </dgm:prSet>
      <dgm:spPr/>
    </dgm:pt>
    <dgm:pt modelId="{20D1C7E0-75AC-4D27-9ED4-523E9ABB36A9}" type="pres">
      <dgm:prSet presAssocID="{4DB8F001-5115-4B80-AC5F-472EAC0FD507}" presName="sibTrans" presStyleLbl="sibTrans2D1" presStyleIdx="0" presStyleCnt="0"/>
      <dgm:spPr/>
    </dgm:pt>
    <dgm:pt modelId="{21ADAD49-7D9E-44F3-8BF6-97BC3061E693}" type="pres">
      <dgm:prSet presAssocID="{CAACAFD8-D522-4229-9E4D-9C321FC2963F}" presName="compNode" presStyleCnt="0"/>
      <dgm:spPr/>
    </dgm:pt>
    <dgm:pt modelId="{DEAF5A08-EECB-441B-A8F7-AD06069D2AA1}" type="pres">
      <dgm:prSet presAssocID="{CAACAFD8-D522-4229-9E4D-9C321FC2963F}" presName="pictRect" presStyleLbl="revTx" presStyleIdx="4" presStyleCnt="6">
        <dgm:presLayoutVars>
          <dgm:chMax val="0"/>
          <dgm:bulletEnabled/>
        </dgm:presLayoutVars>
      </dgm:prSet>
      <dgm:spPr/>
    </dgm:pt>
    <dgm:pt modelId="{8B894312-B3F3-4409-9E24-4EF646B2F9B4}" type="pres">
      <dgm:prSet presAssocID="{CAACAFD8-D522-4229-9E4D-9C321FC2963F}" presName="textRect" presStyleLbl="revTx" presStyleIdx="5" presStyleCnt="6">
        <dgm:presLayoutVars>
          <dgm:bulletEnabled/>
        </dgm:presLayoutVars>
      </dgm:prSet>
      <dgm:spPr/>
    </dgm:pt>
  </dgm:ptLst>
  <dgm:cxnLst>
    <dgm:cxn modelId="{7A4AFE2D-E508-44B3-A3A1-20EFCD7A9F1A}" srcId="{CAACAFD8-D522-4229-9E4D-9C321FC2963F}" destId="{4E6EAA1F-995C-4ED4-8721-24740C39F7E9}" srcOrd="0" destOrd="0" parTransId="{4679A741-EEEF-458B-B940-13C11A80BEDF}" sibTransId="{0BD96221-1772-4D5C-9E76-035E172E0F62}"/>
    <dgm:cxn modelId="{4F71FE3D-036C-4F08-80E8-5A3DBC37492A}" srcId="{57DBA3D9-03D5-48FF-8C3F-24F775D25961}" destId="{E21CDFDB-7184-4A45-B642-4D47DA37982E}" srcOrd="0" destOrd="0" parTransId="{F8CA632A-528A-49F8-8C83-C72A72C5BFFF}" sibTransId="{66865A03-9E31-4B94-85A8-7AC0823972C8}"/>
    <dgm:cxn modelId="{2913565C-7C96-4AF6-BF2B-A95060530739}" type="presOf" srcId="{4DB8F001-5115-4B80-AC5F-472EAC0FD507}" destId="{20D1C7E0-75AC-4D27-9ED4-523E9ABB36A9}" srcOrd="0" destOrd="0" presId="urn:microsoft.com/office/officeart/2024/3/layout/hArchList1"/>
    <dgm:cxn modelId="{50166E5D-C4A3-4F90-A80E-27187B148F10}" srcId="{AC12844F-7F10-425A-B03C-3C6B351AC005}" destId="{1668D2F3-81FC-4104-82B1-CD703C90F18C}" srcOrd="1" destOrd="0" parTransId="{D18003BF-F98A-47E3-A1A2-B1638F6DDAEB}" sibTransId="{4DB8F001-5115-4B80-AC5F-472EAC0FD507}"/>
    <dgm:cxn modelId="{D6D1E145-785D-47CE-BC4E-16887BCFE9D7}" type="presOf" srcId="{E21CDFDB-7184-4A45-B642-4D47DA37982E}" destId="{FA4D2DC0-4574-43F3-924C-1D0913C7925E}" srcOrd="0" destOrd="0" presId="urn:microsoft.com/office/officeart/2024/3/layout/hArchList1"/>
    <dgm:cxn modelId="{6829C457-4116-42DD-90C1-B53024F143F2}" type="presOf" srcId="{57DBA3D9-03D5-48FF-8C3F-24F775D25961}" destId="{A353479D-A3A8-49A5-A416-DACC796A20D0}" srcOrd="0" destOrd="0" presId="urn:microsoft.com/office/officeart/2024/3/layout/hArchList1"/>
    <dgm:cxn modelId="{C41E2D89-847D-40FA-951B-C6BF3FCF6AF6}" type="presOf" srcId="{CA939401-DFEB-44D6-9A26-258D7A318142}" destId="{B5516179-A8D2-43A5-B397-9AE772207C09}" srcOrd="0" destOrd="0" presId="urn:microsoft.com/office/officeart/2024/3/layout/hArchList1"/>
    <dgm:cxn modelId="{9D6C03AB-EEFD-43DD-A48A-297AF9D0DA84}" srcId="{1668D2F3-81FC-4104-82B1-CD703C90F18C}" destId="{CA939401-DFEB-44D6-9A26-258D7A318142}" srcOrd="0" destOrd="0" parTransId="{4BA66184-9BE3-464E-83AE-F8B0BBF9ECA4}" sibTransId="{6CFA3626-6298-4824-BD18-0D6BB51F04B3}"/>
    <dgm:cxn modelId="{B9FEA7B8-5773-49C2-8E33-026B37682A98}" type="presOf" srcId="{D2BBE782-B314-40ED-9352-1E17BBED962B}" destId="{D19F470C-EE48-4F9A-AF2A-BE4749ABD50B}" srcOrd="0" destOrd="0" presId="urn:microsoft.com/office/officeart/2024/3/layout/hArchList1"/>
    <dgm:cxn modelId="{BF357DC1-AAA2-4779-ABAD-731AF927DA52}" type="presOf" srcId="{AC12844F-7F10-425A-B03C-3C6B351AC005}" destId="{4F963789-3086-44A2-BC02-C9B580D297BE}" srcOrd="0" destOrd="0" presId="urn:microsoft.com/office/officeart/2024/3/layout/hArchList1"/>
    <dgm:cxn modelId="{C03FA0C5-F4E7-4C05-BD9B-B0B0D3C82980}" srcId="{AC12844F-7F10-425A-B03C-3C6B351AC005}" destId="{CAACAFD8-D522-4229-9E4D-9C321FC2963F}" srcOrd="2" destOrd="0" parTransId="{C047F1BB-59CC-44C0-BAF8-D7A4447A48C1}" sibTransId="{55AEDC83-1977-4D22-A29C-61711979AEC8}"/>
    <dgm:cxn modelId="{6A6B68D0-AC9B-481D-9DB7-FB6377061D9A}" type="presOf" srcId="{CAACAFD8-D522-4229-9E4D-9C321FC2963F}" destId="{DEAF5A08-EECB-441B-A8F7-AD06069D2AA1}" srcOrd="0" destOrd="0" presId="urn:microsoft.com/office/officeart/2024/3/layout/hArchList1"/>
    <dgm:cxn modelId="{B06F94DF-287D-4F92-8234-A3888DFEE4C3}" srcId="{AC12844F-7F10-425A-B03C-3C6B351AC005}" destId="{57DBA3D9-03D5-48FF-8C3F-24F775D25961}" srcOrd="0" destOrd="0" parTransId="{2ACABCB1-892A-43BC-B884-3FE48A42D8AF}" sibTransId="{D2BBE782-B314-40ED-9352-1E17BBED962B}"/>
    <dgm:cxn modelId="{6DC98BE0-38E5-4614-9157-75A1C469896B}" type="presOf" srcId="{1668D2F3-81FC-4104-82B1-CD703C90F18C}" destId="{BAD4529C-7692-4AD4-ABC7-C9813A582C42}" srcOrd="0" destOrd="0" presId="urn:microsoft.com/office/officeart/2024/3/layout/hArchList1"/>
    <dgm:cxn modelId="{873A11E5-41C0-42D8-9B0F-5BB116BEE24E}" type="presOf" srcId="{4E6EAA1F-995C-4ED4-8721-24740C39F7E9}" destId="{8B894312-B3F3-4409-9E24-4EF646B2F9B4}" srcOrd="0" destOrd="0" presId="urn:microsoft.com/office/officeart/2024/3/layout/hArchList1"/>
    <dgm:cxn modelId="{6696B07B-A740-4FCA-B597-B5E2C504F341}" type="presParOf" srcId="{4F963789-3086-44A2-BC02-C9B580D297BE}" destId="{E49A9708-7E0E-44E4-830E-B97AC0713C78}" srcOrd="0" destOrd="0" presId="urn:microsoft.com/office/officeart/2024/3/layout/hArchList1"/>
    <dgm:cxn modelId="{B0297114-4DBC-4ED8-B6D1-6E2FE759CA07}" type="presParOf" srcId="{E49A9708-7E0E-44E4-830E-B97AC0713C78}" destId="{A353479D-A3A8-49A5-A416-DACC796A20D0}" srcOrd="0" destOrd="0" presId="urn:microsoft.com/office/officeart/2024/3/layout/hArchList1"/>
    <dgm:cxn modelId="{20118EBE-6153-4D19-9FC9-338B00839D8C}" type="presParOf" srcId="{E49A9708-7E0E-44E4-830E-B97AC0713C78}" destId="{FA4D2DC0-4574-43F3-924C-1D0913C7925E}" srcOrd="1" destOrd="0" presId="urn:microsoft.com/office/officeart/2024/3/layout/hArchList1"/>
    <dgm:cxn modelId="{22ED6D5A-6270-404F-8FEC-3D6D6D50FADD}" type="presParOf" srcId="{4F963789-3086-44A2-BC02-C9B580D297BE}" destId="{D19F470C-EE48-4F9A-AF2A-BE4749ABD50B}" srcOrd="1" destOrd="0" presId="urn:microsoft.com/office/officeart/2024/3/layout/hArchList1"/>
    <dgm:cxn modelId="{05B33114-166A-439C-90AC-8E3B23319EF4}" type="presParOf" srcId="{4F963789-3086-44A2-BC02-C9B580D297BE}" destId="{9C06B006-B0EB-4922-B02F-E7BFDCD88B6C}" srcOrd="2" destOrd="0" presId="urn:microsoft.com/office/officeart/2024/3/layout/hArchList1"/>
    <dgm:cxn modelId="{5652EAAB-EA6B-4B23-872A-BD0AA5B53E0D}" type="presParOf" srcId="{9C06B006-B0EB-4922-B02F-E7BFDCD88B6C}" destId="{BAD4529C-7692-4AD4-ABC7-C9813A582C42}" srcOrd="0" destOrd="0" presId="urn:microsoft.com/office/officeart/2024/3/layout/hArchList1"/>
    <dgm:cxn modelId="{8DCCE23D-CFA9-47AB-8EE7-3FDF042AC429}" type="presParOf" srcId="{9C06B006-B0EB-4922-B02F-E7BFDCD88B6C}" destId="{B5516179-A8D2-43A5-B397-9AE772207C09}" srcOrd="1" destOrd="0" presId="urn:microsoft.com/office/officeart/2024/3/layout/hArchList1"/>
    <dgm:cxn modelId="{60167370-23D0-4884-93E5-19F039059C22}" type="presParOf" srcId="{4F963789-3086-44A2-BC02-C9B580D297BE}" destId="{20D1C7E0-75AC-4D27-9ED4-523E9ABB36A9}" srcOrd="3" destOrd="0" presId="urn:microsoft.com/office/officeart/2024/3/layout/hArchList1"/>
    <dgm:cxn modelId="{15A3AEC6-4BEC-444D-97D2-F3A72C45899A}" type="presParOf" srcId="{4F963789-3086-44A2-BC02-C9B580D297BE}" destId="{21ADAD49-7D9E-44F3-8BF6-97BC3061E693}" srcOrd="4" destOrd="0" presId="urn:microsoft.com/office/officeart/2024/3/layout/hArchList1"/>
    <dgm:cxn modelId="{6E3B6E41-ACBC-4C99-BCC8-AEDDF98E6902}" type="presParOf" srcId="{21ADAD49-7D9E-44F3-8BF6-97BC3061E693}" destId="{DEAF5A08-EECB-441B-A8F7-AD06069D2AA1}" srcOrd="0" destOrd="0" presId="urn:microsoft.com/office/officeart/2024/3/layout/hArchList1"/>
    <dgm:cxn modelId="{8E1143B5-E4F8-467A-9EAE-1B464E68AC52}" type="presParOf" srcId="{21ADAD49-7D9E-44F3-8BF6-97BC3061E693}" destId="{8B894312-B3F3-4409-9E24-4EF646B2F9B4}"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A03651-0839-4750-AF0F-9048BBEBC2D2}"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45E2CD0A-AFC0-4D59-A5FB-CAC8A1E4DB02}">
      <dgm:prSet/>
      <dgm:spPr/>
      <dgm:t>
        <a:bodyPr/>
        <a:lstStyle/>
        <a:p>
          <a:pPr>
            <a:lnSpc>
              <a:spcPct val="100000"/>
            </a:lnSpc>
            <a:defRPr b="1"/>
          </a:pPr>
          <a:r>
            <a:rPr lang="en-US"/>
            <a:t>Secret Rituals</a:t>
          </a:r>
        </a:p>
      </dgm:t>
    </dgm:pt>
    <dgm:pt modelId="{7A347CE3-7C84-4893-A99C-5C0065CE9F9F}" type="parTrans" cxnId="{955FD7A5-5700-4C99-84DF-CB53C88F96FE}">
      <dgm:prSet/>
      <dgm:spPr/>
      <dgm:t>
        <a:bodyPr/>
        <a:lstStyle/>
        <a:p>
          <a:endParaRPr lang="en-US"/>
        </a:p>
      </dgm:t>
    </dgm:pt>
    <dgm:pt modelId="{968183F6-CCB9-4DA6-B3E8-51C91CDFCE51}" type="sibTrans" cxnId="{955FD7A5-5700-4C99-84DF-CB53C88F96FE}">
      <dgm:prSet/>
      <dgm:spPr/>
      <dgm:t>
        <a:bodyPr/>
        <a:lstStyle/>
        <a:p>
          <a:pPr>
            <a:lnSpc>
              <a:spcPct val="100000"/>
            </a:lnSpc>
            <a:defRPr b="1"/>
          </a:pPr>
          <a:endParaRPr lang="en-US"/>
        </a:p>
      </dgm:t>
    </dgm:pt>
    <dgm:pt modelId="{48FDBEB5-D53C-4F8E-AD7C-71F793CBA5C2}">
      <dgm:prSet custT="1"/>
      <dgm:spPr/>
      <dgm:t>
        <a:bodyPr/>
        <a:lstStyle/>
        <a:p>
          <a:pPr>
            <a:lnSpc>
              <a:spcPct val="100000"/>
            </a:lnSpc>
          </a:pPr>
          <a:r>
            <a:rPr lang="en-US" sz="2000" dirty="0"/>
            <a:t>The group used secret rituals to strengthen internal bonds and maintain confidentiality among members.</a:t>
          </a:r>
        </a:p>
      </dgm:t>
    </dgm:pt>
    <dgm:pt modelId="{46A42A44-FEB1-4B96-8444-44043ED80982}" type="parTrans" cxnId="{28943FC8-0513-4178-A094-0717E7D717F3}">
      <dgm:prSet/>
      <dgm:spPr/>
      <dgm:t>
        <a:bodyPr/>
        <a:lstStyle/>
        <a:p>
          <a:endParaRPr lang="en-US"/>
        </a:p>
      </dgm:t>
    </dgm:pt>
    <dgm:pt modelId="{AC4E0EB4-E58F-42CF-9DB9-4BFFC1690484}" type="sibTrans" cxnId="{28943FC8-0513-4178-A094-0717E7D717F3}">
      <dgm:prSet/>
      <dgm:spPr/>
      <dgm:t>
        <a:bodyPr/>
        <a:lstStyle/>
        <a:p>
          <a:endParaRPr lang="en-US"/>
        </a:p>
      </dgm:t>
    </dgm:pt>
    <dgm:pt modelId="{7AEF427E-7117-4A7B-9F77-426722CCD76F}">
      <dgm:prSet/>
      <dgm:spPr/>
      <dgm:t>
        <a:bodyPr/>
        <a:lstStyle/>
        <a:p>
          <a:pPr>
            <a:lnSpc>
              <a:spcPct val="100000"/>
            </a:lnSpc>
            <a:defRPr b="1"/>
          </a:pPr>
          <a:r>
            <a:rPr lang="en-US"/>
            <a:t>Coded Communication</a:t>
          </a:r>
        </a:p>
      </dgm:t>
    </dgm:pt>
    <dgm:pt modelId="{F2153BEA-BBB9-4E15-835E-D468E801B626}" type="parTrans" cxnId="{64020CD8-7D84-44E6-B903-A41E7B21351C}">
      <dgm:prSet/>
      <dgm:spPr/>
      <dgm:t>
        <a:bodyPr/>
        <a:lstStyle/>
        <a:p>
          <a:endParaRPr lang="en-US"/>
        </a:p>
      </dgm:t>
    </dgm:pt>
    <dgm:pt modelId="{725F63A9-1CC9-493D-AF28-89A68A50E98A}" type="sibTrans" cxnId="{64020CD8-7D84-44E6-B903-A41E7B21351C}">
      <dgm:prSet/>
      <dgm:spPr/>
      <dgm:t>
        <a:bodyPr/>
        <a:lstStyle/>
        <a:p>
          <a:pPr>
            <a:lnSpc>
              <a:spcPct val="100000"/>
            </a:lnSpc>
            <a:defRPr b="1"/>
          </a:pPr>
          <a:endParaRPr lang="en-US"/>
        </a:p>
      </dgm:t>
    </dgm:pt>
    <dgm:pt modelId="{23882880-DF3F-46FC-B37D-E1C0DE175A77}">
      <dgm:prSet custT="1"/>
      <dgm:spPr/>
      <dgm:t>
        <a:bodyPr/>
        <a:lstStyle/>
        <a:p>
          <a:pPr>
            <a:lnSpc>
              <a:spcPct val="100000"/>
            </a:lnSpc>
          </a:pPr>
          <a:r>
            <a:rPr lang="en-US" sz="2000" dirty="0"/>
            <a:t>Members communicated using special codes and phrases to prevent revealing information externally.</a:t>
          </a:r>
        </a:p>
      </dgm:t>
    </dgm:pt>
    <dgm:pt modelId="{D7B16D08-130C-47CC-98EC-6A72FA3CB481}" type="parTrans" cxnId="{730B0888-4987-44FD-892B-602085B60379}">
      <dgm:prSet/>
      <dgm:spPr/>
      <dgm:t>
        <a:bodyPr/>
        <a:lstStyle/>
        <a:p>
          <a:endParaRPr lang="en-US"/>
        </a:p>
      </dgm:t>
    </dgm:pt>
    <dgm:pt modelId="{BB664C4F-342D-4745-9D25-B9F8C3A0B921}" type="sibTrans" cxnId="{730B0888-4987-44FD-892B-602085B60379}">
      <dgm:prSet/>
      <dgm:spPr/>
      <dgm:t>
        <a:bodyPr/>
        <a:lstStyle/>
        <a:p>
          <a:endParaRPr lang="en-US"/>
        </a:p>
      </dgm:t>
    </dgm:pt>
    <dgm:pt modelId="{0BD51306-D328-411F-B546-B232F0175781}">
      <dgm:prSet/>
      <dgm:spPr/>
      <dgm:t>
        <a:bodyPr/>
        <a:lstStyle/>
        <a:p>
          <a:pPr>
            <a:lnSpc>
              <a:spcPct val="100000"/>
            </a:lnSpc>
            <a:defRPr b="1"/>
          </a:pPr>
          <a:r>
            <a:rPr lang="en-US"/>
            <a:t>Secrecy Preservation</a:t>
          </a:r>
        </a:p>
      </dgm:t>
    </dgm:pt>
    <dgm:pt modelId="{BEFED8E6-22A9-402A-A4BE-E511653B8D5D}" type="parTrans" cxnId="{B8B78AF0-4CAD-49B5-B689-9DE7392F1E0C}">
      <dgm:prSet/>
      <dgm:spPr/>
      <dgm:t>
        <a:bodyPr/>
        <a:lstStyle/>
        <a:p>
          <a:endParaRPr lang="en-US"/>
        </a:p>
      </dgm:t>
    </dgm:pt>
    <dgm:pt modelId="{53CF2D23-5DD8-44A9-94CF-4E5E83B0949E}" type="sibTrans" cxnId="{B8B78AF0-4CAD-49B5-B689-9DE7392F1E0C}">
      <dgm:prSet/>
      <dgm:spPr/>
      <dgm:t>
        <a:bodyPr/>
        <a:lstStyle/>
        <a:p>
          <a:endParaRPr lang="en-US"/>
        </a:p>
      </dgm:t>
    </dgm:pt>
    <dgm:pt modelId="{9061D487-D66E-46E8-8F10-AB03D60914A7}">
      <dgm:prSet custT="1"/>
      <dgm:spPr/>
      <dgm:t>
        <a:bodyPr/>
        <a:lstStyle/>
        <a:p>
          <a:pPr>
            <a:lnSpc>
              <a:spcPct val="100000"/>
            </a:lnSpc>
          </a:pPr>
          <a:r>
            <a:rPr lang="en-US" sz="2000" dirty="0"/>
            <a:t>Members responded with 'I know nothing' to questions, ensuring secrecy and protecting the group’s identity.</a:t>
          </a:r>
        </a:p>
      </dgm:t>
    </dgm:pt>
    <dgm:pt modelId="{6BFE5698-0B15-4B65-A12D-5B88CAB910A0}" type="parTrans" cxnId="{24ED4830-4F9D-4594-A22B-7A0D203385A8}">
      <dgm:prSet/>
      <dgm:spPr/>
      <dgm:t>
        <a:bodyPr/>
        <a:lstStyle/>
        <a:p>
          <a:endParaRPr lang="en-US"/>
        </a:p>
      </dgm:t>
    </dgm:pt>
    <dgm:pt modelId="{D26C9247-6B97-4A13-8211-A8344FF7599B}" type="sibTrans" cxnId="{24ED4830-4F9D-4594-A22B-7A0D203385A8}">
      <dgm:prSet/>
      <dgm:spPr/>
      <dgm:t>
        <a:bodyPr/>
        <a:lstStyle/>
        <a:p>
          <a:endParaRPr lang="en-US"/>
        </a:p>
      </dgm:t>
    </dgm:pt>
    <dgm:pt modelId="{590B7107-63DB-4C4E-A275-6A77A4B40CD6}" type="pres">
      <dgm:prSet presAssocID="{55A03651-0839-4750-AF0F-9048BBEBC2D2}" presName="Root" presStyleCnt="0">
        <dgm:presLayoutVars>
          <dgm:dir/>
          <dgm:resizeHandles val="exact"/>
        </dgm:presLayoutVars>
      </dgm:prSet>
      <dgm:spPr/>
    </dgm:pt>
    <dgm:pt modelId="{C85BA37B-0D9A-4932-86BC-9322EA6C0C8E}" type="pres">
      <dgm:prSet presAssocID="{45E2CD0A-AFC0-4D59-A5FB-CAC8A1E4DB02}" presName="Composite" presStyleCnt="0"/>
      <dgm:spPr/>
    </dgm:pt>
    <dgm:pt modelId="{78637933-05C7-4E34-9EA5-88B142013D7B}" type="pres">
      <dgm:prSet presAssocID="{45E2CD0A-AFC0-4D59-A5FB-CAC8A1E4DB02}"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3509" r="9744" b="4"/>
          <a:stretch/>
        </a:blipFill>
      </dgm:spPr>
      <dgm:extLst>
        <a:ext uri="{E40237B7-FDA0-4F09-8148-C483321AD2D9}">
          <dgm14:cNvPr xmlns:dgm14="http://schemas.microsoft.com/office/drawing/2010/diagram" id="0" name="" descr="Spiritual still life from above of a Tibetan singing bowl, a Buddha head, a rosary beads, amethyst with a heart shape and other elements on yellow-orange Hindu woven Sari. For mindfulness and wisdom concepts.  Selective focus. Part of a series."/>
        </a:ext>
      </dgm:extLst>
    </dgm:pt>
    <dgm:pt modelId="{ACBD9D59-0E4B-455F-9918-A0072BE515D2}" type="pres">
      <dgm:prSet presAssocID="{45E2CD0A-AFC0-4D59-A5FB-CAC8A1E4DB02}" presName="Subtitle" presStyleLbl="revTx" presStyleIdx="0" presStyleCnt="6">
        <dgm:presLayoutVars>
          <dgm:chMax val="0"/>
          <dgm:bulletEnabled/>
        </dgm:presLayoutVars>
      </dgm:prSet>
      <dgm:spPr/>
    </dgm:pt>
    <dgm:pt modelId="{C0F3635E-6CC3-4CF0-ACEE-B1EC11FC2216}" type="pres">
      <dgm:prSet presAssocID="{45E2CD0A-AFC0-4D59-A5FB-CAC8A1E4DB02}" presName="Description" presStyleLbl="revTx" presStyleIdx="1" presStyleCnt="6">
        <dgm:presLayoutVars>
          <dgm:bulletEnabled/>
        </dgm:presLayoutVars>
      </dgm:prSet>
      <dgm:spPr/>
    </dgm:pt>
    <dgm:pt modelId="{A72F97E0-1C95-4E96-80FE-345F2157444F}" type="pres">
      <dgm:prSet presAssocID="{968183F6-CCB9-4DA6-B3E8-51C91CDFCE51}" presName="sibTrans" presStyleLbl="sibTrans2D1" presStyleIdx="0" presStyleCnt="0"/>
      <dgm:spPr/>
    </dgm:pt>
    <dgm:pt modelId="{FBD2021A-021D-48F7-A177-95327E652430}" type="pres">
      <dgm:prSet presAssocID="{7AEF427E-7117-4A7B-9F77-426722CCD76F}" presName="Composite" presStyleCnt="0"/>
      <dgm:spPr/>
    </dgm:pt>
    <dgm:pt modelId="{016ABCE3-3134-4581-ACF6-EC94A98EBA7F}" type="pres">
      <dgm:prSet presAssocID="{7AEF427E-7117-4A7B-9F77-426722CCD76F}"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6737" r="16515" b="4"/>
          <a:stretch/>
        </a:blipFill>
      </dgm:spPr>
      <dgm:extLst>
        <a:ext uri="{E40237B7-FDA0-4F09-8148-C483321AD2D9}">
          <dgm14:cNvPr xmlns:dgm14="http://schemas.microsoft.com/office/drawing/2010/diagram" id="0" name="" descr="A background of jumbled upper and lower case letters in multicolored pastel shades against a black background."/>
        </a:ext>
      </dgm:extLst>
    </dgm:pt>
    <dgm:pt modelId="{9EECFE9C-C529-44CC-8BEB-6765A7F1E8A9}" type="pres">
      <dgm:prSet presAssocID="{7AEF427E-7117-4A7B-9F77-426722CCD76F}" presName="Subtitle" presStyleLbl="revTx" presStyleIdx="2" presStyleCnt="6">
        <dgm:presLayoutVars>
          <dgm:chMax val="0"/>
          <dgm:bulletEnabled/>
        </dgm:presLayoutVars>
      </dgm:prSet>
      <dgm:spPr/>
    </dgm:pt>
    <dgm:pt modelId="{CC284540-74FD-4B36-8B9A-6EB2407EC6F2}" type="pres">
      <dgm:prSet presAssocID="{7AEF427E-7117-4A7B-9F77-426722CCD76F}" presName="Description" presStyleLbl="revTx" presStyleIdx="3" presStyleCnt="6">
        <dgm:presLayoutVars>
          <dgm:bulletEnabled/>
        </dgm:presLayoutVars>
      </dgm:prSet>
      <dgm:spPr/>
    </dgm:pt>
    <dgm:pt modelId="{F0B9F19A-AA3D-4B51-BFF0-A7832ACC64AB}" type="pres">
      <dgm:prSet presAssocID="{725F63A9-1CC9-493D-AF28-89A68A50E98A}" presName="sibTrans" presStyleLbl="sibTrans2D1" presStyleIdx="0" presStyleCnt="0"/>
      <dgm:spPr/>
    </dgm:pt>
    <dgm:pt modelId="{B19770BC-AEC3-4D5E-AE1B-9E7B0E673BE4}" type="pres">
      <dgm:prSet presAssocID="{0BD51306-D328-411F-B546-B232F0175781}" presName="Composite" presStyleCnt="0"/>
      <dgm:spPr/>
    </dgm:pt>
    <dgm:pt modelId="{1FFA7A61-D77E-42B0-97C6-4FB3755BBA76}" type="pres">
      <dgm:prSet presAssocID="{0BD51306-D328-411F-B546-B232F0175781}"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0917" r="6328" b="-7"/>
          <a:stretch/>
        </a:blipFill>
      </dgm:spPr>
      <dgm:extLst>
        <a:ext uri="{E40237B7-FDA0-4F09-8148-C483321AD2D9}">
          <dgm14:cNvPr xmlns:dgm14="http://schemas.microsoft.com/office/drawing/2010/diagram" id="0" name="" descr="A democratic politician with speech bubble"/>
        </a:ext>
      </dgm:extLst>
    </dgm:pt>
    <dgm:pt modelId="{CC5DAED7-EFB2-4628-BF17-31C7D547A1E8}" type="pres">
      <dgm:prSet presAssocID="{0BD51306-D328-411F-B546-B232F0175781}" presName="Subtitle" presStyleLbl="revTx" presStyleIdx="4" presStyleCnt="6">
        <dgm:presLayoutVars>
          <dgm:chMax val="0"/>
          <dgm:bulletEnabled/>
        </dgm:presLayoutVars>
      </dgm:prSet>
      <dgm:spPr/>
    </dgm:pt>
    <dgm:pt modelId="{8D619631-C90C-4453-BFF0-268CAD389946}" type="pres">
      <dgm:prSet presAssocID="{0BD51306-D328-411F-B546-B232F0175781}" presName="Description" presStyleLbl="revTx" presStyleIdx="5" presStyleCnt="6">
        <dgm:presLayoutVars>
          <dgm:bulletEnabled/>
        </dgm:presLayoutVars>
      </dgm:prSet>
      <dgm:spPr/>
    </dgm:pt>
  </dgm:ptLst>
  <dgm:cxnLst>
    <dgm:cxn modelId="{CB829A08-4F7B-4573-BFCC-167039B20CD9}" type="presOf" srcId="{968183F6-CCB9-4DA6-B3E8-51C91CDFCE51}" destId="{A72F97E0-1C95-4E96-80FE-345F2157444F}" srcOrd="0" destOrd="0" presId="urn:microsoft.com/office/officeart/2024/3/layout/verticalVisualTextBlock1"/>
    <dgm:cxn modelId="{275ABE23-2DFA-402C-A296-1315654FAE0F}" type="presOf" srcId="{55A03651-0839-4750-AF0F-9048BBEBC2D2}" destId="{590B7107-63DB-4C4E-A275-6A77A4B40CD6}" srcOrd="0" destOrd="0" presId="urn:microsoft.com/office/officeart/2024/3/layout/verticalVisualTextBlock1"/>
    <dgm:cxn modelId="{24ED4830-4F9D-4594-A22B-7A0D203385A8}" srcId="{0BD51306-D328-411F-B546-B232F0175781}" destId="{9061D487-D66E-46E8-8F10-AB03D60914A7}" srcOrd="0" destOrd="0" parTransId="{6BFE5698-0B15-4B65-A12D-5B88CAB910A0}" sibTransId="{D26C9247-6B97-4A13-8211-A8344FF7599B}"/>
    <dgm:cxn modelId="{FBC4765F-894D-4C34-AB39-C4B36D064F83}" type="presOf" srcId="{9061D487-D66E-46E8-8F10-AB03D60914A7}" destId="{8D619631-C90C-4453-BFF0-268CAD389946}" srcOrd="0" destOrd="0" presId="urn:microsoft.com/office/officeart/2024/3/layout/verticalVisualTextBlock1"/>
    <dgm:cxn modelId="{FF815653-8BC5-4C3E-B47F-86D670BBFAB4}" type="presOf" srcId="{725F63A9-1CC9-493D-AF28-89A68A50E98A}" destId="{F0B9F19A-AA3D-4B51-BFF0-A7832ACC64AB}" srcOrd="0" destOrd="0" presId="urn:microsoft.com/office/officeart/2024/3/layout/verticalVisualTextBlock1"/>
    <dgm:cxn modelId="{730B0888-4987-44FD-892B-602085B60379}" srcId="{7AEF427E-7117-4A7B-9F77-426722CCD76F}" destId="{23882880-DF3F-46FC-B37D-E1C0DE175A77}" srcOrd="0" destOrd="0" parTransId="{D7B16D08-130C-47CC-98EC-6A72FA3CB481}" sibTransId="{BB664C4F-342D-4745-9D25-B9F8C3A0B921}"/>
    <dgm:cxn modelId="{BF4A4995-722F-4DB5-8C5A-ED938CA1A5B7}" type="presOf" srcId="{23882880-DF3F-46FC-B37D-E1C0DE175A77}" destId="{CC284540-74FD-4B36-8B9A-6EB2407EC6F2}" srcOrd="0" destOrd="0" presId="urn:microsoft.com/office/officeart/2024/3/layout/verticalVisualTextBlock1"/>
    <dgm:cxn modelId="{955FD7A5-5700-4C99-84DF-CB53C88F96FE}" srcId="{55A03651-0839-4750-AF0F-9048BBEBC2D2}" destId="{45E2CD0A-AFC0-4D59-A5FB-CAC8A1E4DB02}" srcOrd="0" destOrd="0" parTransId="{7A347CE3-7C84-4893-A99C-5C0065CE9F9F}" sibTransId="{968183F6-CCB9-4DA6-B3E8-51C91CDFCE51}"/>
    <dgm:cxn modelId="{A1AB8CAE-8610-46DF-8CDE-8DDD1460054D}" type="presOf" srcId="{45E2CD0A-AFC0-4D59-A5FB-CAC8A1E4DB02}" destId="{ACBD9D59-0E4B-455F-9918-A0072BE515D2}" srcOrd="0" destOrd="0" presId="urn:microsoft.com/office/officeart/2024/3/layout/verticalVisualTextBlock1"/>
    <dgm:cxn modelId="{28943FC8-0513-4178-A094-0717E7D717F3}" srcId="{45E2CD0A-AFC0-4D59-A5FB-CAC8A1E4DB02}" destId="{48FDBEB5-D53C-4F8E-AD7C-71F793CBA5C2}" srcOrd="0" destOrd="0" parTransId="{46A42A44-FEB1-4B96-8444-44043ED80982}" sibTransId="{AC4E0EB4-E58F-42CF-9DB9-4BFFC1690484}"/>
    <dgm:cxn modelId="{06F897D1-189C-4E56-A036-582D7ADA44D1}" type="presOf" srcId="{7AEF427E-7117-4A7B-9F77-426722CCD76F}" destId="{9EECFE9C-C529-44CC-8BEB-6765A7F1E8A9}" srcOrd="0" destOrd="0" presId="urn:microsoft.com/office/officeart/2024/3/layout/verticalVisualTextBlock1"/>
    <dgm:cxn modelId="{64020CD8-7D84-44E6-B903-A41E7B21351C}" srcId="{55A03651-0839-4750-AF0F-9048BBEBC2D2}" destId="{7AEF427E-7117-4A7B-9F77-426722CCD76F}" srcOrd="1" destOrd="0" parTransId="{F2153BEA-BBB9-4E15-835E-D468E801B626}" sibTransId="{725F63A9-1CC9-493D-AF28-89A68A50E98A}"/>
    <dgm:cxn modelId="{5A20CCE3-E229-4497-9798-655ABF1042A5}" type="presOf" srcId="{48FDBEB5-D53C-4F8E-AD7C-71F793CBA5C2}" destId="{C0F3635E-6CC3-4CF0-ACEE-B1EC11FC2216}" srcOrd="0" destOrd="0" presId="urn:microsoft.com/office/officeart/2024/3/layout/verticalVisualTextBlock1"/>
    <dgm:cxn modelId="{979CB5EB-141D-4859-8170-8B212900772F}" type="presOf" srcId="{0BD51306-D328-411F-B546-B232F0175781}" destId="{CC5DAED7-EFB2-4628-BF17-31C7D547A1E8}" srcOrd="0" destOrd="0" presId="urn:microsoft.com/office/officeart/2024/3/layout/verticalVisualTextBlock1"/>
    <dgm:cxn modelId="{B8B78AF0-4CAD-49B5-B689-9DE7392F1E0C}" srcId="{55A03651-0839-4750-AF0F-9048BBEBC2D2}" destId="{0BD51306-D328-411F-B546-B232F0175781}" srcOrd="2" destOrd="0" parTransId="{BEFED8E6-22A9-402A-A4BE-E511653B8D5D}" sibTransId="{53CF2D23-5DD8-44A9-94CF-4E5E83B0949E}"/>
    <dgm:cxn modelId="{F9CECDC0-3182-4967-9440-D6D7ED3E46CB}" type="presParOf" srcId="{590B7107-63DB-4C4E-A275-6A77A4B40CD6}" destId="{C85BA37B-0D9A-4932-86BC-9322EA6C0C8E}" srcOrd="0" destOrd="0" presId="urn:microsoft.com/office/officeart/2024/3/layout/verticalVisualTextBlock1"/>
    <dgm:cxn modelId="{6C658CE4-D617-4371-94E6-12DB90F8EC50}" type="presParOf" srcId="{C85BA37B-0D9A-4932-86BC-9322EA6C0C8E}" destId="{78637933-05C7-4E34-9EA5-88B142013D7B}" srcOrd="0" destOrd="0" presId="urn:microsoft.com/office/officeart/2024/3/layout/verticalVisualTextBlock1"/>
    <dgm:cxn modelId="{E2B29F3E-0AFA-49B7-A6F6-A5404D930D96}" type="presParOf" srcId="{C85BA37B-0D9A-4932-86BC-9322EA6C0C8E}" destId="{ACBD9D59-0E4B-455F-9918-A0072BE515D2}" srcOrd="1" destOrd="0" presId="urn:microsoft.com/office/officeart/2024/3/layout/verticalVisualTextBlock1"/>
    <dgm:cxn modelId="{5205B686-8C17-4394-84CB-9D08630BEFA6}" type="presParOf" srcId="{C85BA37B-0D9A-4932-86BC-9322EA6C0C8E}" destId="{C0F3635E-6CC3-4CF0-ACEE-B1EC11FC2216}" srcOrd="2" destOrd="0" presId="urn:microsoft.com/office/officeart/2024/3/layout/verticalVisualTextBlock1"/>
    <dgm:cxn modelId="{C73AAF4C-1074-48FF-9B30-C7C06430170A}" type="presParOf" srcId="{590B7107-63DB-4C4E-A275-6A77A4B40CD6}" destId="{A72F97E0-1C95-4E96-80FE-345F2157444F}" srcOrd="1" destOrd="0" presId="urn:microsoft.com/office/officeart/2024/3/layout/verticalVisualTextBlock1"/>
    <dgm:cxn modelId="{57634B49-B7A0-4CBF-9D04-8912E50195EB}" type="presParOf" srcId="{590B7107-63DB-4C4E-A275-6A77A4B40CD6}" destId="{FBD2021A-021D-48F7-A177-95327E652430}" srcOrd="2" destOrd="0" presId="urn:microsoft.com/office/officeart/2024/3/layout/verticalVisualTextBlock1"/>
    <dgm:cxn modelId="{BF19F8B8-04D6-4A23-9206-D7E5AFB1E02D}" type="presParOf" srcId="{FBD2021A-021D-48F7-A177-95327E652430}" destId="{016ABCE3-3134-4581-ACF6-EC94A98EBA7F}" srcOrd="0" destOrd="0" presId="urn:microsoft.com/office/officeart/2024/3/layout/verticalVisualTextBlock1"/>
    <dgm:cxn modelId="{E718BDFE-CB7B-4B9B-A1BC-E74B0102DF95}" type="presParOf" srcId="{FBD2021A-021D-48F7-A177-95327E652430}" destId="{9EECFE9C-C529-44CC-8BEB-6765A7F1E8A9}" srcOrd="1" destOrd="0" presId="urn:microsoft.com/office/officeart/2024/3/layout/verticalVisualTextBlock1"/>
    <dgm:cxn modelId="{5F91220F-6115-442D-BC24-46E0CA1340E2}" type="presParOf" srcId="{FBD2021A-021D-48F7-A177-95327E652430}" destId="{CC284540-74FD-4B36-8B9A-6EB2407EC6F2}" srcOrd="2" destOrd="0" presId="urn:microsoft.com/office/officeart/2024/3/layout/verticalVisualTextBlock1"/>
    <dgm:cxn modelId="{CC80964E-211A-4F50-9D09-1BD58CC089A2}" type="presParOf" srcId="{590B7107-63DB-4C4E-A275-6A77A4B40CD6}" destId="{F0B9F19A-AA3D-4B51-BFF0-A7832ACC64AB}" srcOrd="3" destOrd="0" presId="urn:microsoft.com/office/officeart/2024/3/layout/verticalVisualTextBlock1"/>
    <dgm:cxn modelId="{4E5F66B3-0FA9-48F6-A927-C89F30E6CACA}" type="presParOf" srcId="{590B7107-63DB-4C4E-A275-6A77A4B40CD6}" destId="{B19770BC-AEC3-4D5E-AE1B-9E7B0E673BE4}" srcOrd="4" destOrd="0" presId="urn:microsoft.com/office/officeart/2024/3/layout/verticalVisualTextBlock1"/>
    <dgm:cxn modelId="{F08617BF-67E8-4087-A0BD-4C9836B07539}" type="presParOf" srcId="{B19770BC-AEC3-4D5E-AE1B-9E7B0E673BE4}" destId="{1FFA7A61-D77E-42B0-97C6-4FB3755BBA76}" srcOrd="0" destOrd="0" presId="urn:microsoft.com/office/officeart/2024/3/layout/verticalVisualTextBlock1"/>
    <dgm:cxn modelId="{9B9E28AA-EE1B-47EC-8B01-54CE20980054}" type="presParOf" srcId="{B19770BC-AEC3-4D5E-AE1B-9E7B0E673BE4}" destId="{CC5DAED7-EFB2-4628-BF17-31C7D547A1E8}" srcOrd="1" destOrd="0" presId="urn:microsoft.com/office/officeart/2024/3/layout/verticalVisualTextBlock1"/>
    <dgm:cxn modelId="{1D517018-1B58-440A-BA81-8A65AEB7F8F5}" type="presParOf" srcId="{B19770BC-AEC3-4D5E-AE1B-9E7B0E673BE4}" destId="{8D619631-C90C-4453-BFF0-268CAD389946}"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024BB5-DBB9-4211-9F22-81FD26483866}"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F69E9D3B-54F6-44B6-8B8D-CBA6BA1F71DA}">
      <dgm:prSet custT="1"/>
      <dgm:spPr/>
      <dgm:t>
        <a:bodyPr/>
        <a:lstStyle/>
        <a:p>
          <a:pPr>
            <a:lnSpc>
              <a:spcPct val="100000"/>
            </a:lnSpc>
            <a:defRPr b="1"/>
          </a:pPr>
          <a:r>
            <a:rPr lang="en-US" sz="1800" dirty="0"/>
            <a:t>Local and State Victories</a:t>
          </a:r>
        </a:p>
      </dgm:t>
    </dgm:pt>
    <dgm:pt modelId="{77CAE90A-222E-4C91-8B69-051B1D23159A}" type="parTrans" cxnId="{F6E374AE-375D-4122-935E-F89B5202840E}">
      <dgm:prSet/>
      <dgm:spPr/>
      <dgm:t>
        <a:bodyPr/>
        <a:lstStyle/>
        <a:p>
          <a:endParaRPr lang="en-US"/>
        </a:p>
      </dgm:t>
    </dgm:pt>
    <dgm:pt modelId="{E4A38D41-781B-49C7-9BA4-AC298285C2B0}" type="sibTrans" cxnId="{F6E374AE-375D-4122-935E-F89B5202840E}">
      <dgm:prSet/>
      <dgm:spPr/>
      <dgm:t>
        <a:bodyPr/>
        <a:lstStyle/>
        <a:p>
          <a:pPr>
            <a:lnSpc>
              <a:spcPct val="100000"/>
            </a:lnSpc>
            <a:defRPr b="1"/>
          </a:pPr>
          <a:endParaRPr lang="en-US"/>
        </a:p>
      </dgm:t>
    </dgm:pt>
    <dgm:pt modelId="{7A2E2588-242F-460B-A818-12F6524E7FA7}">
      <dgm:prSet custT="1"/>
      <dgm:spPr/>
      <dgm:t>
        <a:bodyPr/>
        <a:lstStyle/>
        <a:p>
          <a:pPr>
            <a:lnSpc>
              <a:spcPct val="100000"/>
            </a:lnSpc>
          </a:pPr>
          <a:r>
            <a:rPr lang="en-US" sz="2000" dirty="0"/>
            <a:t>The party secured important local and state-level wins throughout the 1850s, building regional influence.</a:t>
          </a:r>
        </a:p>
      </dgm:t>
    </dgm:pt>
    <dgm:pt modelId="{AD0539DB-FA47-42FB-99EB-749EBC5CC041}" type="parTrans" cxnId="{95A47995-9F18-4CD6-9EC2-DF4CA11F7C03}">
      <dgm:prSet/>
      <dgm:spPr/>
      <dgm:t>
        <a:bodyPr/>
        <a:lstStyle/>
        <a:p>
          <a:endParaRPr lang="en-US"/>
        </a:p>
      </dgm:t>
    </dgm:pt>
    <dgm:pt modelId="{7D2E5523-0651-4F4E-846F-E7C4433BE0DF}" type="sibTrans" cxnId="{95A47995-9F18-4CD6-9EC2-DF4CA11F7C03}">
      <dgm:prSet/>
      <dgm:spPr/>
      <dgm:t>
        <a:bodyPr/>
        <a:lstStyle/>
        <a:p>
          <a:endParaRPr lang="en-US"/>
        </a:p>
      </dgm:t>
    </dgm:pt>
    <dgm:pt modelId="{6B6C974A-C896-4FC2-A43E-21A13274E809}">
      <dgm:prSet/>
      <dgm:spPr/>
      <dgm:t>
        <a:bodyPr/>
        <a:lstStyle/>
        <a:p>
          <a:pPr>
            <a:lnSpc>
              <a:spcPct val="100000"/>
            </a:lnSpc>
            <a:defRPr b="1"/>
          </a:pPr>
          <a:r>
            <a:rPr lang="en-US" dirty="0"/>
            <a:t>Congressional Representation</a:t>
          </a:r>
        </a:p>
      </dgm:t>
    </dgm:pt>
    <dgm:pt modelId="{D530F64D-4D9D-4412-8C3D-F8A17408688C}" type="parTrans" cxnId="{5E73E7C1-99C3-4F12-9B6D-968E48AA4EC2}">
      <dgm:prSet/>
      <dgm:spPr/>
      <dgm:t>
        <a:bodyPr/>
        <a:lstStyle/>
        <a:p>
          <a:endParaRPr lang="en-US"/>
        </a:p>
      </dgm:t>
    </dgm:pt>
    <dgm:pt modelId="{B5370260-08A5-4B9E-A360-6C28CCFBA314}" type="sibTrans" cxnId="{5E73E7C1-99C3-4F12-9B6D-968E48AA4EC2}">
      <dgm:prSet/>
      <dgm:spPr/>
      <dgm:t>
        <a:bodyPr/>
        <a:lstStyle/>
        <a:p>
          <a:pPr>
            <a:lnSpc>
              <a:spcPct val="100000"/>
            </a:lnSpc>
            <a:defRPr b="1"/>
          </a:pPr>
          <a:endParaRPr lang="en-US"/>
        </a:p>
      </dgm:t>
    </dgm:pt>
    <dgm:pt modelId="{549F7491-7E1F-4663-A7A2-8EF3F582AF4A}">
      <dgm:prSet custT="1"/>
      <dgm:spPr/>
      <dgm:t>
        <a:bodyPr/>
        <a:lstStyle/>
        <a:p>
          <a:pPr>
            <a:lnSpc>
              <a:spcPct val="100000"/>
            </a:lnSpc>
          </a:pPr>
          <a:r>
            <a:rPr lang="en-US" sz="2000" dirty="0"/>
            <a:t>The party elected members to Congress, marking notable political success during this period.</a:t>
          </a:r>
        </a:p>
      </dgm:t>
    </dgm:pt>
    <dgm:pt modelId="{10131708-9C81-4E1C-9D50-F51760DBFA2C}" type="parTrans" cxnId="{EB37CA01-9213-47A7-8498-252227572534}">
      <dgm:prSet/>
      <dgm:spPr/>
      <dgm:t>
        <a:bodyPr/>
        <a:lstStyle/>
        <a:p>
          <a:endParaRPr lang="en-US"/>
        </a:p>
      </dgm:t>
    </dgm:pt>
    <dgm:pt modelId="{F25EB6AE-2B9E-4528-AF9A-7BDD5028F6FB}" type="sibTrans" cxnId="{EB37CA01-9213-47A7-8498-252227572534}">
      <dgm:prSet/>
      <dgm:spPr/>
      <dgm:t>
        <a:bodyPr/>
        <a:lstStyle/>
        <a:p>
          <a:endParaRPr lang="en-US"/>
        </a:p>
      </dgm:t>
    </dgm:pt>
    <dgm:pt modelId="{5ED99850-480C-46BC-8192-B3047935C472}">
      <dgm:prSet custT="1"/>
      <dgm:spPr/>
      <dgm:t>
        <a:bodyPr/>
        <a:lstStyle/>
        <a:p>
          <a:pPr>
            <a:lnSpc>
              <a:spcPct val="100000"/>
            </a:lnSpc>
            <a:defRPr b="1"/>
          </a:pPr>
          <a:r>
            <a:rPr lang="en-US" sz="2000" dirty="0"/>
            <a:t>Limited National Impact</a:t>
          </a:r>
        </a:p>
      </dgm:t>
    </dgm:pt>
    <dgm:pt modelId="{6EB14F17-FE0C-4E01-BD73-6A586041E6D6}" type="parTrans" cxnId="{401D4827-FA73-43A8-8140-A84E8BC2D02B}">
      <dgm:prSet/>
      <dgm:spPr/>
      <dgm:t>
        <a:bodyPr/>
        <a:lstStyle/>
        <a:p>
          <a:endParaRPr lang="en-US"/>
        </a:p>
      </dgm:t>
    </dgm:pt>
    <dgm:pt modelId="{3A52201F-5814-450A-9038-511B4C37A8AE}" type="sibTrans" cxnId="{401D4827-FA73-43A8-8140-A84E8BC2D02B}">
      <dgm:prSet/>
      <dgm:spPr/>
      <dgm:t>
        <a:bodyPr/>
        <a:lstStyle/>
        <a:p>
          <a:endParaRPr lang="en-US"/>
        </a:p>
      </dgm:t>
    </dgm:pt>
    <dgm:pt modelId="{77E91769-6108-4367-9BE5-9118C6FD8DAF}">
      <dgm:prSet custT="1"/>
      <dgm:spPr/>
      <dgm:t>
        <a:bodyPr/>
        <a:lstStyle/>
        <a:p>
          <a:pPr>
            <a:lnSpc>
              <a:spcPct val="100000"/>
            </a:lnSpc>
          </a:pPr>
          <a:r>
            <a:rPr lang="en-US" sz="2000" dirty="0"/>
            <a:t>Despite regional wins, the party failed to gain lasting national dominance in the political landscape.</a:t>
          </a:r>
        </a:p>
      </dgm:t>
    </dgm:pt>
    <dgm:pt modelId="{7EE19597-F0C7-49D6-8C36-FBEC9E8A112D}" type="parTrans" cxnId="{E288BBB1-6136-4716-96AE-18B1D7B189A7}">
      <dgm:prSet/>
      <dgm:spPr/>
      <dgm:t>
        <a:bodyPr/>
        <a:lstStyle/>
        <a:p>
          <a:endParaRPr lang="en-US"/>
        </a:p>
      </dgm:t>
    </dgm:pt>
    <dgm:pt modelId="{724B0C95-8EB6-45D8-8AEF-DF61BCE5FD1E}" type="sibTrans" cxnId="{E288BBB1-6136-4716-96AE-18B1D7B189A7}">
      <dgm:prSet/>
      <dgm:spPr/>
      <dgm:t>
        <a:bodyPr/>
        <a:lstStyle/>
        <a:p>
          <a:endParaRPr lang="en-US"/>
        </a:p>
      </dgm:t>
    </dgm:pt>
    <dgm:pt modelId="{95963C07-A811-4C30-BC89-B756CEC463A8}" type="pres">
      <dgm:prSet presAssocID="{66024BB5-DBB9-4211-9F22-81FD26483866}" presName="Root" presStyleCnt="0">
        <dgm:presLayoutVars>
          <dgm:dir/>
          <dgm:resizeHandles val="exact"/>
        </dgm:presLayoutVars>
      </dgm:prSet>
      <dgm:spPr/>
    </dgm:pt>
    <dgm:pt modelId="{FCD2C1C4-986E-40FB-A269-2E5EAF3FC269}" type="pres">
      <dgm:prSet presAssocID="{F69E9D3B-54F6-44B6-8B8D-CBA6BA1F71DA}" presName="Composite" presStyleCnt="0"/>
      <dgm:spPr/>
    </dgm:pt>
    <dgm:pt modelId="{EDDA9975-3768-4222-AA2D-58BCD21C678E}" type="pres">
      <dgm:prSet presAssocID="{F69E9D3B-54F6-44B6-8B8D-CBA6BA1F71DA}"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5669" r="27584" b="4"/>
          <a:stretch/>
        </a:blipFill>
      </dgm:spPr>
      <dgm:extLst>
        <a:ext uri="{E40237B7-FDA0-4F09-8148-C483321AD2D9}">
          <dgm14:cNvPr xmlns:dgm14="http://schemas.microsoft.com/office/drawing/2010/diagram" id="0" name="" descr="Elderly woman receiving food delivery at the doorway."/>
        </a:ext>
      </dgm:extLst>
    </dgm:pt>
    <dgm:pt modelId="{FAC6B56A-BAFE-4F99-8F9A-034375D0D812}" type="pres">
      <dgm:prSet presAssocID="{F69E9D3B-54F6-44B6-8B8D-CBA6BA1F71DA}" presName="Subtitle" presStyleLbl="revTx" presStyleIdx="0" presStyleCnt="6">
        <dgm:presLayoutVars>
          <dgm:chMax val="0"/>
          <dgm:bulletEnabled/>
        </dgm:presLayoutVars>
      </dgm:prSet>
      <dgm:spPr/>
    </dgm:pt>
    <dgm:pt modelId="{53D97934-68A2-410C-B9B6-B3DF7E01BA17}" type="pres">
      <dgm:prSet presAssocID="{F69E9D3B-54F6-44B6-8B8D-CBA6BA1F71DA}" presName="Description" presStyleLbl="revTx" presStyleIdx="1" presStyleCnt="6">
        <dgm:presLayoutVars>
          <dgm:bulletEnabled/>
        </dgm:presLayoutVars>
      </dgm:prSet>
      <dgm:spPr/>
    </dgm:pt>
    <dgm:pt modelId="{49978025-D6CB-4F45-BEBF-EA55B2F5C270}" type="pres">
      <dgm:prSet presAssocID="{E4A38D41-781B-49C7-9BA4-AC298285C2B0}" presName="sibTrans" presStyleLbl="sibTrans2D1" presStyleIdx="0" presStyleCnt="0"/>
      <dgm:spPr/>
    </dgm:pt>
    <dgm:pt modelId="{C3C83AF7-DFAC-467E-ACB0-4F84762FAD11}" type="pres">
      <dgm:prSet presAssocID="{6B6C974A-C896-4FC2-A43E-21A13274E809}" presName="Composite" presStyleCnt="0"/>
      <dgm:spPr/>
    </dgm:pt>
    <dgm:pt modelId="{8141CDA2-ABBF-4D50-B070-C9398E5235D0}" type="pres">
      <dgm:prSet presAssocID="{6B6C974A-C896-4FC2-A43E-21A13274E809}"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t="33247" r="4" b="5"/>
          <a:stretch/>
        </a:blipFill>
      </dgm:spPr>
      <dgm:extLst>
        <a:ext uri="{E40237B7-FDA0-4F09-8148-C483321AD2D9}">
          <dgm14:cNvPr xmlns:dgm14="http://schemas.microsoft.com/office/drawing/2010/diagram" id="0" name="" descr="A roll of &quot;I VOTED&quot; stickers ready for voters at the registration table at a US polling station on the day of the general election ready to check to make sure the voter is registered to vote in the election. A binder with a list of this precinct's voter rolls, pen and pencils in a cup sitting on a white linen table cloth, with red, white and blue drapes, along with an American flag in the background."/>
        </a:ext>
      </dgm:extLst>
    </dgm:pt>
    <dgm:pt modelId="{E8F432A2-3DC5-402B-94BF-60CB50134421}" type="pres">
      <dgm:prSet presAssocID="{6B6C974A-C896-4FC2-A43E-21A13274E809}" presName="Subtitle" presStyleLbl="revTx" presStyleIdx="2" presStyleCnt="6">
        <dgm:presLayoutVars>
          <dgm:chMax val="0"/>
          <dgm:bulletEnabled/>
        </dgm:presLayoutVars>
      </dgm:prSet>
      <dgm:spPr/>
    </dgm:pt>
    <dgm:pt modelId="{7F502AFB-75D6-45C5-A728-E0FF91645334}" type="pres">
      <dgm:prSet presAssocID="{6B6C974A-C896-4FC2-A43E-21A13274E809}" presName="Description" presStyleLbl="revTx" presStyleIdx="3" presStyleCnt="6">
        <dgm:presLayoutVars>
          <dgm:bulletEnabled/>
        </dgm:presLayoutVars>
      </dgm:prSet>
      <dgm:spPr/>
    </dgm:pt>
    <dgm:pt modelId="{3E0F5221-499D-49AB-A3A0-FBB28817FB52}" type="pres">
      <dgm:prSet presAssocID="{B5370260-08A5-4B9E-A360-6C28CCFBA314}" presName="sibTrans" presStyleLbl="sibTrans2D1" presStyleIdx="0" presStyleCnt="0"/>
      <dgm:spPr/>
    </dgm:pt>
    <dgm:pt modelId="{9E9006F6-FDC4-4DB6-B7F7-1BFB6C561CC3}" type="pres">
      <dgm:prSet presAssocID="{5ED99850-480C-46BC-8192-B3047935C472}" presName="Composite" presStyleCnt="0"/>
      <dgm:spPr/>
    </dgm:pt>
    <dgm:pt modelId="{F91000DE-0224-4DBB-A2CA-F854A314FD03}" type="pres">
      <dgm:prSet presAssocID="{5ED99850-480C-46BC-8192-B3047935C472}"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6825" r="16926" b="3"/>
          <a:stretch/>
        </a:blipFill>
      </dgm:spPr>
      <dgm:extLst>
        <a:ext uri="{E40237B7-FDA0-4F09-8148-C483321AD2D9}">
          <dgm14:cNvPr xmlns:dgm14="http://schemas.microsoft.com/office/drawing/2010/diagram" id="0" name="" descr="USA map - blue coating peels off"/>
        </a:ext>
      </dgm:extLst>
    </dgm:pt>
    <dgm:pt modelId="{59069015-1546-4E82-BE40-A8285B747736}" type="pres">
      <dgm:prSet presAssocID="{5ED99850-480C-46BC-8192-B3047935C472}" presName="Subtitle" presStyleLbl="revTx" presStyleIdx="4" presStyleCnt="6">
        <dgm:presLayoutVars>
          <dgm:chMax val="0"/>
          <dgm:bulletEnabled/>
        </dgm:presLayoutVars>
      </dgm:prSet>
      <dgm:spPr/>
    </dgm:pt>
    <dgm:pt modelId="{F2D7CB65-4B0F-4A63-9980-8D36F37FF792}" type="pres">
      <dgm:prSet presAssocID="{5ED99850-480C-46BC-8192-B3047935C472}" presName="Description" presStyleLbl="revTx" presStyleIdx="5" presStyleCnt="6">
        <dgm:presLayoutVars>
          <dgm:bulletEnabled/>
        </dgm:presLayoutVars>
      </dgm:prSet>
      <dgm:spPr/>
    </dgm:pt>
  </dgm:ptLst>
  <dgm:cxnLst>
    <dgm:cxn modelId="{EB37CA01-9213-47A7-8498-252227572534}" srcId="{6B6C974A-C896-4FC2-A43E-21A13274E809}" destId="{549F7491-7E1F-4663-A7A2-8EF3F582AF4A}" srcOrd="0" destOrd="0" parTransId="{10131708-9C81-4E1C-9D50-F51760DBFA2C}" sibTransId="{F25EB6AE-2B9E-4528-AF9A-7BDD5028F6FB}"/>
    <dgm:cxn modelId="{D815B804-1EBA-4F77-96FF-E46AB6291EBD}" type="presOf" srcId="{549F7491-7E1F-4663-A7A2-8EF3F582AF4A}" destId="{7F502AFB-75D6-45C5-A728-E0FF91645334}" srcOrd="0" destOrd="0" presId="urn:microsoft.com/office/officeart/2024/3/layout/verticalVisualTextBlock1"/>
    <dgm:cxn modelId="{401D4827-FA73-43A8-8140-A84E8BC2D02B}" srcId="{66024BB5-DBB9-4211-9F22-81FD26483866}" destId="{5ED99850-480C-46BC-8192-B3047935C472}" srcOrd="2" destOrd="0" parTransId="{6EB14F17-FE0C-4E01-BD73-6A586041E6D6}" sibTransId="{3A52201F-5814-450A-9038-511B4C37A8AE}"/>
    <dgm:cxn modelId="{F79D0F36-AED6-4154-8BE8-4B4B6D4C12F2}" type="presOf" srcId="{7A2E2588-242F-460B-A818-12F6524E7FA7}" destId="{53D97934-68A2-410C-B9B6-B3DF7E01BA17}" srcOrd="0" destOrd="0" presId="urn:microsoft.com/office/officeart/2024/3/layout/verticalVisualTextBlock1"/>
    <dgm:cxn modelId="{6EF0CF46-4322-4B93-A3C5-093B806993B1}" type="presOf" srcId="{F69E9D3B-54F6-44B6-8B8D-CBA6BA1F71DA}" destId="{FAC6B56A-BAFE-4F99-8F9A-034375D0D812}" srcOrd="0" destOrd="0" presId="urn:microsoft.com/office/officeart/2024/3/layout/verticalVisualTextBlock1"/>
    <dgm:cxn modelId="{3E2BAF51-83AC-4D78-90E6-277EF7D531E7}" type="presOf" srcId="{66024BB5-DBB9-4211-9F22-81FD26483866}" destId="{95963C07-A811-4C30-BC89-B756CEC463A8}" srcOrd="0" destOrd="0" presId="urn:microsoft.com/office/officeart/2024/3/layout/verticalVisualTextBlock1"/>
    <dgm:cxn modelId="{E0704776-4155-42CE-9D83-239C7E9F9267}" type="presOf" srcId="{6B6C974A-C896-4FC2-A43E-21A13274E809}" destId="{E8F432A2-3DC5-402B-94BF-60CB50134421}" srcOrd="0" destOrd="0" presId="urn:microsoft.com/office/officeart/2024/3/layout/verticalVisualTextBlock1"/>
    <dgm:cxn modelId="{95A47995-9F18-4CD6-9EC2-DF4CA11F7C03}" srcId="{F69E9D3B-54F6-44B6-8B8D-CBA6BA1F71DA}" destId="{7A2E2588-242F-460B-A818-12F6524E7FA7}" srcOrd="0" destOrd="0" parTransId="{AD0539DB-FA47-42FB-99EB-749EBC5CC041}" sibTransId="{7D2E5523-0651-4F4E-846F-E7C4433BE0DF}"/>
    <dgm:cxn modelId="{F6E374AE-375D-4122-935E-F89B5202840E}" srcId="{66024BB5-DBB9-4211-9F22-81FD26483866}" destId="{F69E9D3B-54F6-44B6-8B8D-CBA6BA1F71DA}" srcOrd="0" destOrd="0" parTransId="{77CAE90A-222E-4C91-8B69-051B1D23159A}" sibTransId="{E4A38D41-781B-49C7-9BA4-AC298285C2B0}"/>
    <dgm:cxn modelId="{58AF8EB0-67C8-4439-B0AB-067BF0204DF5}" type="presOf" srcId="{E4A38D41-781B-49C7-9BA4-AC298285C2B0}" destId="{49978025-D6CB-4F45-BEBF-EA55B2F5C270}" srcOrd="0" destOrd="0" presId="urn:microsoft.com/office/officeart/2024/3/layout/verticalVisualTextBlock1"/>
    <dgm:cxn modelId="{ED07ADB1-6B6C-4378-8937-4D8255A6E33F}" type="presOf" srcId="{77E91769-6108-4367-9BE5-9118C6FD8DAF}" destId="{F2D7CB65-4B0F-4A63-9980-8D36F37FF792}" srcOrd="0" destOrd="0" presId="urn:microsoft.com/office/officeart/2024/3/layout/verticalVisualTextBlock1"/>
    <dgm:cxn modelId="{E288BBB1-6136-4716-96AE-18B1D7B189A7}" srcId="{5ED99850-480C-46BC-8192-B3047935C472}" destId="{77E91769-6108-4367-9BE5-9118C6FD8DAF}" srcOrd="0" destOrd="0" parTransId="{7EE19597-F0C7-49D6-8C36-FBEC9E8A112D}" sibTransId="{724B0C95-8EB6-45D8-8AEF-DF61BCE5FD1E}"/>
    <dgm:cxn modelId="{5E73E7C1-99C3-4F12-9B6D-968E48AA4EC2}" srcId="{66024BB5-DBB9-4211-9F22-81FD26483866}" destId="{6B6C974A-C896-4FC2-A43E-21A13274E809}" srcOrd="1" destOrd="0" parTransId="{D530F64D-4D9D-4412-8C3D-F8A17408688C}" sibTransId="{B5370260-08A5-4B9E-A360-6C28CCFBA314}"/>
    <dgm:cxn modelId="{2A3016D6-C974-4FD1-A384-2855134BBC44}" type="presOf" srcId="{B5370260-08A5-4B9E-A360-6C28CCFBA314}" destId="{3E0F5221-499D-49AB-A3A0-FBB28817FB52}" srcOrd="0" destOrd="0" presId="urn:microsoft.com/office/officeart/2024/3/layout/verticalVisualTextBlock1"/>
    <dgm:cxn modelId="{48AD67D8-BDD8-4B9C-9151-01F3E2914E8B}" type="presOf" srcId="{5ED99850-480C-46BC-8192-B3047935C472}" destId="{59069015-1546-4E82-BE40-A8285B747736}" srcOrd="0" destOrd="0" presId="urn:microsoft.com/office/officeart/2024/3/layout/verticalVisualTextBlock1"/>
    <dgm:cxn modelId="{3FD909EB-ECA7-4CB7-889B-185E035C1457}" type="presParOf" srcId="{95963C07-A811-4C30-BC89-B756CEC463A8}" destId="{FCD2C1C4-986E-40FB-A269-2E5EAF3FC269}" srcOrd="0" destOrd="0" presId="urn:microsoft.com/office/officeart/2024/3/layout/verticalVisualTextBlock1"/>
    <dgm:cxn modelId="{0FB47050-C1C2-453D-A5B0-CFBC28B62A6F}" type="presParOf" srcId="{FCD2C1C4-986E-40FB-A269-2E5EAF3FC269}" destId="{EDDA9975-3768-4222-AA2D-58BCD21C678E}" srcOrd="0" destOrd="0" presId="urn:microsoft.com/office/officeart/2024/3/layout/verticalVisualTextBlock1"/>
    <dgm:cxn modelId="{01EBE64E-020C-4E16-B5E8-925D9F6CFF5B}" type="presParOf" srcId="{FCD2C1C4-986E-40FB-A269-2E5EAF3FC269}" destId="{FAC6B56A-BAFE-4F99-8F9A-034375D0D812}" srcOrd="1" destOrd="0" presId="urn:microsoft.com/office/officeart/2024/3/layout/verticalVisualTextBlock1"/>
    <dgm:cxn modelId="{87CCDF1B-21FF-4BFA-B59B-78FDAA470A67}" type="presParOf" srcId="{FCD2C1C4-986E-40FB-A269-2E5EAF3FC269}" destId="{53D97934-68A2-410C-B9B6-B3DF7E01BA17}" srcOrd="2" destOrd="0" presId="urn:microsoft.com/office/officeart/2024/3/layout/verticalVisualTextBlock1"/>
    <dgm:cxn modelId="{849B8B83-E787-4D51-8EA2-2E4262C2356B}" type="presParOf" srcId="{95963C07-A811-4C30-BC89-B756CEC463A8}" destId="{49978025-D6CB-4F45-BEBF-EA55B2F5C270}" srcOrd="1" destOrd="0" presId="urn:microsoft.com/office/officeart/2024/3/layout/verticalVisualTextBlock1"/>
    <dgm:cxn modelId="{683807C0-2893-4F5C-889D-33FCDDD521A7}" type="presParOf" srcId="{95963C07-A811-4C30-BC89-B756CEC463A8}" destId="{C3C83AF7-DFAC-467E-ACB0-4F84762FAD11}" srcOrd="2" destOrd="0" presId="urn:microsoft.com/office/officeart/2024/3/layout/verticalVisualTextBlock1"/>
    <dgm:cxn modelId="{EC6DF646-BFB5-4A48-8DA7-5206E068A7C2}" type="presParOf" srcId="{C3C83AF7-DFAC-467E-ACB0-4F84762FAD11}" destId="{8141CDA2-ABBF-4D50-B070-C9398E5235D0}" srcOrd="0" destOrd="0" presId="urn:microsoft.com/office/officeart/2024/3/layout/verticalVisualTextBlock1"/>
    <dgm:cxn modelId="{12693942-2378-49A3-B8AA-144BBB0C90B4}" type="presParOf" srcId="{C3C83AF7-DFAC-467E-ACB0-4F84762FAD11}" destId="{E8F432A2-3DC5-402B-94BF-60CB50134421}" srcOrd="1" destOrd="0" presId="urn:microsoft.com/office/officeart/2024/3/layout/verticalVisualTextBlock1"/>
    <dgm:cxn modelId="{405C5E64-C089-43F2-8722-288C961DB821}" type="presParOf" srcId="{C3C83AF7-DFAC-467E-ACB0-4F84762FAD11}" destId="{7F502AFB-75D6-45C5-A728-E0FF91645334}" srcOrd="2" destOrd="0" presId="urn:microsoft.com/office/officeart/2024/3/layout/verticalVisualTextBlock1"/>
    <dgm:cxn modelId="{496889A4-651A-4A09-AC2E-74196B407C9B}" type="presParOf" srcId="{95963C07-A811-4C30-BC89-B756CEC463A8}" destId="{3E0F5221-499D-49AB-A3A0-FBB28817FB52}" srcOrd="3" destOrd="0" presId="urn:microsoft.com/office/officeart/2024/3/layout/verticalVisualTextBlock1"/>
    <dgm:cxn modelId="{132776DD-E69D-44CB-92A0-5BBEDD51839D}" type="presParOf" srcId="{95963C07-A811-4C30-BC89-B756CEC463A8}" destId="{9E9006F6-FDC4-4DB6-B7F7-1BFB6C561CC3}" srcOrd="4" destOrd="0" presId="urn:microsoft.com/office/officeart/2024/3/layout/verticalVisualTextBlock1"/>
    <dgm:cxn modelId="{DD125AAB-7637-425D-AE5A-452C6D6F2DFE}" type="presParOf" srcId="{9E9006F6-FDC4-4DB6-B7F7-1BFB6C561CC3}" destId="{F91000DE-0224-4DBB-A2CA-F854A314FD03}" srcOrd="0" destOrd="0" presId="urn:microsoft.com/office/officeart/2024/3/layout/verticalVisualTextBlock1"/>
    <dgm:cxn modelId="{C3A5AF8A-F5A6-42A1-BC03-66E0F287212A}" type="presParOf" srcId="{9E9006F6-FDC4-4DB6-B7F7-1BFB6C561CC3}" destId="{59069015-1546-4E82-BE40-A8285B747736}" srcOrd="1" destOrd="0" presId="urn:microsoft.com/office/officeart/2024/3/layout/verticalVisualTextBlock1"/>
    <dgm:cxn modelId="{6A1351C3-C39C-4047-A309-F56F334C9F84}" type="presParOf" srcId="{9E9006F6-FDC4-4DB6-B7F7-1BFB6C561CC3}" destId="{F2D7CB65-4B0F-4A63-9980-8D36F37FF792}"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FD9BD-2087-4A64-A3E6-ADC3C24AAF46}">
      <dsp:nvSpPr>
        <dsp:cNvPr id="0" name=""/>
        <dsp:cNvSpPr/>
      </dsp:nvSpPr>
      <dsp:spPr>
        <a:xfrm>
          <a:off x="0" y="0"/>
          <a:ext cx="1164007" cy="11640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0348" r="28900" b="-5"/>
          <a:stretch/>
        </a:blipFill>
        <a:ln>
          <a:noFill/>
        </a:ln>
        <a:effectLst/>
      </dsp:spPr>
      <dsp:style>
        <a:lnRef idx="0">
          <a:scrgbClr r="0" g="0" b="0"/>
        </a:lnRef>
        <a:fillRef idx="3">
          <a:scrgbClr r="0" g="0" b="0"/>
        </a:fillRef>
        <a:effectRef idx="2">
          <a:scrgbClr r="0" g="0" b="0"/>
        </a:effectRef>
        <a:fontRef idx="minor">
          <a:schemeClr val="lt1"/>
        </a:fontRef>
      </dsp:style>
    </dsp:sp>
    <dsp:sp modelId="{8E92ADFB-315A-468E-95B7-4D0C11235817}">
      <dsp:nvSpPr>
        <dsp:cNvPr id="0" name=""/>
        <dsp:cNvSpPr/>
      </dsp:nvSpPr>
      <dsp:spPr>
        <a:xfrm>
          <a:off x="1344007" y="0"/>
          <a:ext cx="6999766" cy="3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Formation from Multiple Factions</a:t>
          </a:r>
        </a:p>
      </dsp:txBody>
      <dsp:txXfrm>
        <a:off x="1344007" y="0"/>
        <a:ext cx="6999766" cy="367979"/>
      </dsp:txXfrm>
    </dsp:sp>
    <dsp:sp modelId="{9DECEF3A-3387-4CCA-A88E-6177F183222D}">
      <dsp:nvSpPr>
        <dsp:cNvPr id="0" name=""/>
        <dsp:cNvSpPr/>
      </dsp:nvSpPr>
      <dsp:spPr>
        <a:xfrm>
          <a:off x="1344007" y="367979"/>
          <a:ext cx="6999766" cy="79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The Republican Party was formed by uniting former Whigs, Free Soilers, and anti-slavery Democrats into one political group.</a:t>
          </a:r>
        </a:p>
      </dsp:txBody>
      <dsp:txXfrm>
        <a:off x="1344007" y="367979"/>
        <a:ext cx="6999766" cy="796027"/>
      </dsp:txXfrm>
    </dsp:sp>
    <dsp:sp modelId="{EDD975B2-4238-4151-AE2C-306B05FB569F}">
      <dsp:nvSpPr>
        <dsp:cNvPr id="0" name=""/>
        <dsp:cNvSpPr/>
      </dsp:nvSpPr>
      <dsp:spPr>
        <a:xfrm>
          <a:off x="0" y="1257127"/>
          <a:ext cx="1164007" cy="116400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r="33253" b="4"/>
          <a:stretch/>
        </a:blipFill>
        <a:ln>
          <a:noFill/>
        </a:ln>
        <a:effectLst/>
      </dsp:spPr>
      <dsp:style>
        <a:lnRef idx="0">
          <a:scrgbClr r="0" g="0" b="0"/>
        </a:lnRef>
        <a:fillRef idx="3">
          <a:scrgbClr r="0" g="0" b="0"/>
        </a:fillRef>
        <a:effectRef idx="2">
          <a:scrgbClr r="0" g="0" b="0"/>
        </a:effectRef>
        <a:fontRef idx="minor">
          <a:schemeClr val="lt1"/>
        </a:fontRef>
      </dsp:style>
    </dsp:sp>
    <dsp:sp modelId="{733D46A8-AC42-413C-AD39-41A2D3E4E1CC}">
      <dsp:nvSpPr>
        <dsp:cNvPr id="0" name=""/>
        <dsp:cNvSpPr/>
      </dsp:nvSpPr>
      <dsp:spPr>
        <a:xfrm>
          <a:off x="1344007" y="1257127"/>
          <a:ext cx="6999766" cy="3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Anti-Slavery Platform</a:t>
          </a:r>
        </a:p>
      </dsp:txBody>
      <dsp:txXfrm>
        <a:off x="1344007" y="1257127"/>
        <a:ext cx="6999766" cy="367979"/>
      </dsp:txXfrm>
    </dsp:sp>
    <dsp:sp modelId="{93DD5D0E-D169-4489-A0CC-E0E0E02FAC29}">
      <dsp:nvSpPr>
        <dsp:cNvPr id="0" name=""/>
        <dsp:cNvSpPr/>
      </dsp:nvSpPr>
      <dsp:spPr>
        <a:xfrm>
          <a:off x="1344007" y="1625106"/>
          <a:ext cx="6999766" cy="79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The party’s key platform was opposing the expansion of slavery into new territories and states.</a:t>
          </a:r>
        </a:p>
      </dsp:txBody>
      <dsp:txXfrm>
        <a:off x="1344007" y="1625106"/>
        <a:ext cx="6999766" cy="796027"/>
      </dsp:txXfrm>
    </dsp:sp>
    <dsp:sp modelId="{68EA4C1C-4E57-485D-806D-FFDF0350F0CD}">
      <dsp:nvSpPr>
        <dsp:cNvPr id="0" name=""/>
        <dsp:cNvSpPr/>
      </dsp:nvSpPr>
      <dsp:spPr>
        <a:xfrm>
          <a:off x="0" y="2514255"/>
          <a:ext cx="1164007" cy="116400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r="-8" b="22244"/>
          <a:stretch/>
        </a:blipFill>
        <a:ln>
          <a:noFill/>
        </a:ln>
        <a:effectLst/>
      </dsp:spPr>
      <dsp:style>
        <a:lnRef idx="0">
          <a:scrgbClr r="0" g="0" b="0"/>
        </a:lnRef>
        <a:fillRef idx="3">
          <a:scrgbClr r="0" g="0" b="0"/>
        </a:fillRef>
        <a:effectRef idx="2">
          <a:scrgbClr r="0" g="0" b="0"/>
        </a:effectRef>
        <a:fontRef idx="minor">
          <a:schemeClr val="lt1"/>
        </a:fontRef>
      </dsp:style>
    </dsp:sp>
    <dsp:sp modelId="{CF08653D-A50B-4AFC-83C3-BC9510A08DB3}">
      <dsp:nvSpPr>
        <dsp:cNvPr id="0" name=""/>
        <dsp:cNvSpPr/>
      </dsp:nvSpPr>
      <dsp:spPr>
        <a:xfrm>
          <a:off x="1344007" y="2514255"/>
          <a:ext cx="6999766" cy="3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Political Unity</a:t>
          </a:r>
        </a:p>
      </dsp:txBody>
      <dsp:txXfrm>
        <a:off x="1344007" y="2514255"/>
        <a:ext cx="6999766" cy="367979"/>
      </dsp:txXfrm>
    </dsp:sp>
    <dsp:sp modelId="{18FAC1FC-D240-40F6-A79B-0B351E05A28D}">
      <dsp:nvSpPr>
        <dsp:cNvPr id="0" name=""/>
        <dsp:cNvSpPr/>
      </dsp:nvSpPr>
      <dsp:spPr>
        <a:xfrm>
          <a:off x="1344007" y="2882234"/>
          <a:ext cx="6999766" cy="79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pPr>
          <a:r>
            <a:rPr lang="en-US" sz="1800" kern="1200" dirty="0"/>
            <a:t>The Republican Party united different factions with shared political goals in the mid-19th century America.</a:t>
          </a:r>
        </a:p>
      </dsp:txBody>
      <dsp:txXfrm>
        <a:off x="1344007" y="2882234"/>
        <a:ext cx="6999766" cy="796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3479D-A3A8-49A5-A416-DACC796A20D0}">
      <dsp:nvSpPr>
        <dsp:cNvPr id="0" name=""/>
        <dsp:cNvSpPr/>
      </dsp:nvSpPr>
      <dsp:spPr>
        <a:xfrm>
          <a:off x="0" y="0"/>
          <a:ext cx="2127902" cy="62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Political Party Transformations</a:t>
          </a:r>
        </a:p>
      </dsp:txBody>
      <dsp:txXfrm>
        <a:off x="0" y="0"/>
        <a:ext cx="2127902" cy="623339"/>
      </dsp:txXfrm>
    </dsp:sp>
    <dsp:sp modelId="{FA4D2DC0-4574-43F3-924C-1D0913C7925E}">
      <dsp:nvSpPr>
        <dsp:cNvPr id="0" name=""/>
        <dsp:cNvSpPr/>
      </dsp:nvSpPr>
      <dsp:spPr>
        <a:xfrm>
          <a:off x="0" y="623339"/>
          <a:ext cx="2127902" cy="74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From 1840 to 1860, American political parties changed significantly due to growing sectional and ideological tensions</a:t>
          </a:r>
          <a:r>
            <a:rPr lang="en-US" sz="1200" kern="1200" dirty="0"/>
            <a:t>.</a:t>
          </a:r>
        </a:p>
      </dsp:txBody>
      <dsp:txXfrm>
        <a:off x="0" y="623339"/>
        <a:ext cx="2127902" cy="748260"/>
      </dsp:txXfrm>
    </dsp:sp>
    <dsp:sp modelId="{BAD4529C-7692-4AD4-ABC7-C9813A582C42}">
      <dsp:nvSpPr>
        <dsp:cNvPr id="0" name=""/>
        <dsp:cNvSpPr/>
      </dsp:nvSpPr>
      <dsp:spPr>
        <a:xfrm>
          <a:off x="2532544" y="0"/>
          <a:ext cx="2127902" cy="62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Sectional Tensions Impact</a:t>
          </a:r>
        </a:p>
      </dsp:txBody>
      <dsp:txXfrm>
        <a:off x="2532544" y="0"/>
        <a:ext cx="2127902" cy="623339"/>
      </dsp:txXfrm>
    </dsp:sp>
    <dsp:sp modelId="{B5516179-A8D2-43A5-B397-9AE772207C09}">
      <dsp:nvSpPr>
        <dsp:cNvPr id="0" name=""/>
        <dsp:cNvSpPr/>
      </dsp:nvSpPr>
      <dsp:spPr>
        <a:xfrm>
          <a:off x="2340692" y="623339"/>
          <a:ext cx="2511605" cy="74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Regional conflicts deeply influenced party dynamics and contributed to escalating divisions within the nation.</a:t>
          </a:r>
        </a:p>
      </dsp:txBody>
      <dsp:txXfrm>
        <a:off x="2340692" y="623339"/>
        <a:ext cx="2511605" cy="748260"/>
      </dsp:txXfrm>
    </dsp:sp>
    <dsp:sp modelId="{DEAF5A08-EECB-441B-A8F7-AD06069D2AA1}">
      <dsp:nvSpPr>
        <dsp:cNvPr id="0" name=""/>
        <dsp:cNvSpPr/>
      </dsp:nvSpPr>
      <dsp:spPr>
        <a:xfrm>
          <a:off x="5065088" y="0"/>
          <a:ext cx="2127902" cy="623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Path to Civil War</a:t>
          </a:r>
        </a:p>
      </dsp:txBody>
      <dsp:txXfrm>
        <a:off x="5065088" y="0"/>
        <a:ext cx="2127902" cy="623339"/>
      </dsp:txXfrm>
    </dsp:sp>
    <dsp:sp modelId="{8B894312-B3F3-4409-9E24-4EF646B2F9B4}">
      <dsp:nvSpPr>
        <dsp:cNvPr id="0" name=""/>
        <dsp:cNvSpPr/>
      </dsp:nvSpPr>
      <dsp:spPr>
        <a:xfrm>
          <a:off x="5065088" y="623339"/>
          <a:ext cx="2127902" cy="74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The rise and fall of political parties during this period set the foundation for the outbreak of the Civil War.</a:t>
          </a:r>
        </a:p>
      </dsp:txBody>
      <dsp:txXfrm>
        <a:off x="5065088" y="623339"/>
        <a:ext cx="2127902" cy="748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37933-05C7-4E34-9EA5-88B142013D7B}">
      <dsp:nvSpPr>
        <dsp:cNvPr id="0" name=""/>
        <dsp:cNvSpPr/>
      </dsp:nvSpPr>
      <dsp:spPr>
        <a:xfrm>
          <a:off x="0" y="0"/>
          <a:ext cx="1784466" cy="178446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3509" r="9744" b="4"/>
          <a:stretch/>
        </a:blipFill>
        <a:ln>
          <a:noFill/>
        </a:ln>
        <a:effectLst/>
      </dsp:spPr>
      <dsp:style>
        <a:lnRef idx="0">
          <a:scrgbClr r="0" g="0" b="0"/>
        </a:lnRef>
        <a:fillRef idx="3">
          <a:scrgbClr r="0" g="0" b="0"/>
        </a:fillRef>
        <a:effectRef idx="2">
          <a:scrgbClr r="0" g="0" b="0"/>
        </a:effectRef>
        <a:fontRef idx="minor">
          <a:schemeClr val="lt1"/>
        </a:fontRef>
      </dsp:style>
    </dsp:sp>
    <dsp:sp modelId="{ACBD9D59-0E4B-455F-9918-A0072BE515D2}">
      <dsp:nvSpPr>
        <dsp:cNvPr id="0" name=""/>
        <dsp:cNvSpPr/>
      </dsp:nvSpPr>
      <dsp:spPr>
        <a:xfrm>
          <a:off x="1964466" y="0"/>
          <a:ext cx="6379307" cy="400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Secret Rituals</a:t>
          </a:r>
        </a:p>
      </dsp:txBody>
      <dsp:txXfrm>
        <a:off x="1964466" y="0"/>
        <a:ext cx="6379307" cy="400941"/>
      </dsp:txXfrm>
    </dsp:sp>
    <dsp:sp modelId="{C0F3635E-6CC3-4CF0-ACEE-B1EC11FC2216}">
      <dsp:nvSpPr>
        <dsp:cNvPr id="0" name=""/>
        <dsp:cNvSpPr/>
      </dsp:nvSpPr>
      <dsp:spPr>
        <a:xfrm>
          <a:off x="1964466" y="400941"/>
          <a:ext cx="6379307" cy="1383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The group used secret rituals to strengthen internal bonds and maintain confidentiality among members.</a:t>
          </a:r>
        </a:p>
      </dsp:txBody>
      <dsp:txXfrm>
        <a:off x="1964466" y="400941"/>
        <a:ext cx="6379307" cy="1383524"/>
      </dsp:txXfrm>
    </dsp:sp>
    <dsp:sp modelId="{016ABCE3-3134-4581-ACF6-EC94A98EBA7F}">
      <dsp:nvSpPr>
        <dsp:cNvPr id="0" name=""/>
        <dsp:cNvSpPr/>
      </dsp:nvSpPr>
      <dsp:spPr>
        <a:xfrm>
          <a:off x="0" y="1927223"/>
          <a:ext cx="1784466" cy="178446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6737" r="16515" b="4"/>
          <a:stretch/>
        </a:blipFill>
        <a:ln>
          <a:noFill/>
        </a:ln>
        <a:effectLst/>
      </dsp:spPr>
      <dsp:style>
        <a:lnRef idx="0">
          <a:scrgbClr r="0" g="0" b="0"/>
        </a:lnRef>
        <a:fillRef idx="3">
          <a:scrgbClr r="0" g="0" b="0"/>
        </a:fillRef>
        <a:effectRef idx="2">
          <a:scrgbClr r="0" g="0" b="0"/>
        </a:effectRef>
        <a:fontRef idx="minor">
          <a:schemeClr val="lt1"/>
        </a:fontRef>
      </dsp:style>
    </dsp:sp>
    <dsp:sp modelId="{9EECFE9C-C529-44CC-8BEB-6765A7F1E8A9}">
      <dsp:nvSpPr>
        <dsp:cNvPr id="0" name=""/>
        <dsp:cNvSpPr/>
      </dsp:nvSpPr>
      <dsp:spPr>
        <a:xfrm>
          <a:off x="1964466" y="1927223"/>
          <a:ext cx="6379307" cy="400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Coded Communication</a:t>
          </a:r>
        </a:p>
      </dsp:txBody>
      <dsp:txXfrm>
        <a:off x="1964466" y="1927223"/>
        <a:ext cx="6379307" cy="400941"/>
      </dsp:txXfrm>
    </dsp:sp>
    <dsp:sp modelId="{CC284540-74FD-4B36-8B9A-6EB2407EC6F2}">
      <dsp:nvSpPr>
        <dsp:cNvPr id="0" name=""/>
        <dsp:cNvSpPr/>
      </dsp:nvSpPr>
      <dsp:spPr>
        <a:xfrm>
          <a:off x="1964466" y="2328164"/>
          <a:ext cx="6379307" cy="1383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Members communicated using special codes and phrases to prevent revealing information externally.</a:t>
          </a:r>
        </a:p>
      </dsp:txBody>
      <dsp:txXfrm>
        <a:off x="1964466" y="2328164"/>
        <a:ext cx="6379307" cy="1383524"/>
      </dsp:txXfrm>
    </dsp:sp>
    <dsp:sp modelId="{1FFA7A61-D77E-42B0-97C6-4FB3755BBA76}">
      <dsp:nvSpPr>
        <dsp:cNvPr id="0" name=""/>
        <dsp:cNvSpPr/>
      </dsp:nvSpPr>
      <dsp:spPr>
        <a:xfrm>
          <a:off x="0" y="3854446"/>
          <a:ext cx="1784466" cy="178446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0917" r="6328" b="-7"/>
          <a:stretch/>
        </a:blipFill>
        <a:ln>
          <a:noFill/>
        </a:ln>
        <a:effectLst/>
      </dsp:spPr>
      <dsp:style>
        <a:lnRef idx="0">
          <a:scrgbClr r="0" g="0" b="0"/>
        </a:lnRef>
        <a:fillRef idx="3">
          <a:scrgbClr r="0" g="0" b="0"/>
        </a:fillRef>
        <a:effectRef idx="2">
          <a:scrgbClr r="0" g="0" b="0"/>
        </a:effectRef>
        <a:fontRef idx="minor">
          <a:schemeClr val="lt1"/>
        </a:fontRef>
      </dsp:style>
    </dsp:sp>
    <dsp:sp modelId="{CC5DAED7-EFB2-4628-BF17-31C7D547A1E8}">
      <dsp:nvSpPr>
        <dsp:cNvPr id="0" name=""/>
        <dsp:cNvSpPr/>
      </dsp:nvSpPr>
      <dsp:spPr>
        <a:xfrm>
          <a:off x="1964466" y="3854446"/>
          <a:ext cx="6379307" cy="400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Secrecy Preservation</a:t>
          </a:r>
        </a:p>
      </dsp:txBody>
      <dsp:txXfrm>
        <a:off x="1964466" y="3854446"/>
        <a:ext cx="6379307" cy="400941"/>
      </dsp:txXfrm>
    </dsp:sp>
    <dsp:sp modelId="{8D619631-C90C-4453-BFF0-268CAD389946}">
      <dsp:nvSpPr>
        <dsp:cNvPr id="0" name=""/>
        <dsp:cNvSpPr/>
      </dsp:nvSpPr>
      <dsp:spPr>
        <a:xfrm>
          <a:off x="1964466" y="4255387"/>
          <a:ext cx="6379307" cy="1383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Members responded with 'I know nothing' to questions, ensuring secrecy and protecting the group’s identity.</a:t>
          </a:r>
        </a:p>
      </dsp:txBody>
      <dsp:txXfrm>
        <a:off x="1964466" y="4255387"/>
        <a:ext cx="6379307" cy="1383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A9975-3768-4222-AA2D-58BCD21C678E}">
      <dsp:nvSpPr>
        <dsp:cNvPr id="0" name=""/>
        <dsp:cNvSpPr/>
      </dsp:nvSpPr>
      <dsp:spPr>
        <a:xfrm>
          <a:off x="0" y="0"/>
          <a:ext cx="1164007" cy="11640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5669" r="27584" b="4"/>
          <a:stretch/>
        </a:blipFill>
        <a:ln>
          <a:noFill/>
        </a:ln>
        <a:effectLst/>
      </dsp:spPr>
      <dsp:style>
        <a:lnRef idx="0">
          <a:scrgbClr r="0" g="0" b="0"/>
        </a:lnRef>
        <a:fillRef idx="3">
          <a:scrgbClr r="0" g="0" b="0"/>
        </a:fillRef>
        <a:effectRef idx="2">
          <a:scrgbClr r="0" g="0" b="0"/>
        </a:effectRef>
        <a:fontRef idx="minor">
          <a:schemeClr val="lt1"/>
        </a:fontRef>
      </dsp:style>
    </dsp:sp>
    <dsp:sp modelId="{FAC6B56A-BAFE-4F99-8F9A-034375D0D812}">
      <dsp:nvSpPr>
        <dsp:cNvPr id="0" name=""/>
        <dsp:cNvSpPr/>
      </dsp:nvSpPr>
      <dsp:spPr>
        <a:xfrm>
          <a:off x="1344007" y="0"/>
          <a:ext cx="6999766" cy="3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Local and State Victories</a:t>
          </a:r>
        </a:p>
      </dsp:txBody>
      <dsp:txXfrm>
        <a:off x="1344007" y="0"/>
        <a:ext cx="6999766" cy="367979"/>
      </dsp:txXfrm>
    </dsp:sp>
    <dsp:sp modelId="{53D97934-68A2-410C-B9B6-B3DF7E01BA17}">
      <dsp:nvSpPr>
        <dsp:cNvPr id="0" name=""/>
        <dsp:cNvSpPr/>
      </dsp:nvSpPr>
      <dsp:spPr>
        <a:xfrm>
          <a:off x="1344007" y="367979"/>
          <a:ext cx="6999766" cy="79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The party secured important local and state-level wins throughout the 1850s, building regional influence.</a:t>
          </a:r>
        </a:p>
      </dsp:txBody>
      <dsp:txXfrm>
        <a:off x="1344007" y="367979"/>
        <a:ext cx="6999766" cy="796027"/>
      </dsp:txXfrm>
    </dsp:sp>
    <dsp:sp modelId="{8141CDA2-ABBF-4D50-B070-C9398E5235D0}">
      <dsp:nvSpPr>
        <dsp:cNvPr id="0" name=""/>
        <dsp:cNvSpPr/>
      </dsp:nvSpPr>
      <dsp:spPr>
        <a:xfrm>
          <a:off x="0" y="1257127"/>
          <a:ext cx="1164007" cy="116400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t="33247" r="4" b="5"/>
          <a:stretch/>
        </a:blipFill>
        <a:ln>
          <a:noFill/>
        </a:ln>
        <a:effectLst/>
      </dsp:spPr>
      <dsp:style>
        <a:lnRef idx="0">
          <a:scrgbClr r="0" g="0" b="0"/>
        </a:lnRef>
        <a:fillRef idx="3">
          <a:scrgbClr r="0" g="0" b="0"/>
        </a:fillRef>
        <a:effectRef idx="2">
          <a:scrgbClr r="0" g="0" b="0"/>
        </a:effectRef>
        <a:fontRef idx="minor">
          <a:schemeClr val="lt1"/>
        </a:fontRef>
      </dsp:style>
    </dsp:sp>
    <dsp:sp modelId="{E8F432A2-3DC5-402B-94BF-60CB50134421}">
      <dsp:nvSpPr>
        <dsp:cNvPr id="0" name=""/>
        <dsp:cNvSpPr/>
      </dsp:nvSpPr>
      <dsp:spPr>
        <a:xfrm>
          <a:off x="1344007" y="1257127"/>
          <a:ext cx="6999766" cy="367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Congressional Representation</a:t>
          </a:r>
        </a:p>
      </dsp:txBody>
      <dsp:txXfrm>
        <a:off x="1344007" y="1257127"/>
        <a:ext cx="6999766" cy="367979"/>
      </dsp:txXfrm>
    </dsp:sp>
    <dsp:sp modelId="{7F502AFB-75D6-45C5-A728-E0FF91645334}">
      <dsp:nvSpPr>
        <dsp:cNvPr id="0" name=""/>
        <dsp:cNvSpPr/>
      </dsp:nvSpPr>
      <dsp:spPr>
        <a:xfrm>
          <a:off x="1344007" y="1625106"/>
          <a:ext cx="6999766" cy="79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The party elected members to Congress, marking notable political success during this period.</a:t>
          </a:r>
        </a:p>
      </dsp:txBody>
      <dsp:txXfrm>
        <a:off x="1344007" y="1625106"/>
        <a:ext cx="6999766" cy="796027"/>
      </dsp:txXfrm>
    </dsp:sp>
    <dsp:sp modelId="{F91000DE-0224-4DBB-A2CA-F854A314FD03}">
      <dsp:nvSpPr>
        <dsp:cNvPr id="0" name=""/>
        <dsp:cNvSpPr/>
      </dsp:nvSpPr>
      <dsp:spPr>
        <a:xfrm>
          <a:off x="0" y="2514255"/>
          <a:ext cx="1164007" cy="1164007"/>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6825" r="16926" b="3"/>
          <a:stretch/>
        </a:blipFill>
        <a:ln>
          <a:noFill/>
        </a:ln>
        <a:effectLst/>
      </dsp:spPr>
      <dsp:style>
        <a:lnRef idx="0">
          <a:scrgbClr r="0" g="0" b="0"/>
        </a:lnRef>
        <a:fillRef idx="3">
          <a:scrgbClr r="0" g="0" b="0"/>
        </a:fillRef>
        <a:effectRef idx="2">
          <a:scrgbClr r="0" g="0" b="0"/>
        </a:effectRef>
        <a:fontRef idx="minor">
          <a:schemeClr val="lt1"/>
        </a:fontRef>
      </dsp:style>
    </dsp:sp>
    <dsp:sp modelId="{59069015-1546-4E82-BE40-A8285B747736}">
      <dsp:nvSpPr>
        <dsp:cNvPr id="0" name=""/>
        <dsp:cNvSpPr/>
      </dsp:nvSpPr>
      <dsp:spPr>
        <a:xfrm>
          <a:off x="1344007" y="2514255"/>
          <a:ext cx="6999766" cy="433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defRPr b="1"/>
          </a:pPr>
          <a:r>
            <a:rPr lang="en-US" sz="2000" kern="1200" dirty="0"/>
            <a:t>Limited National Impact</a:t>
          </a:r>
        </a:p>
      </dsp:txBody>
      <dsp:txXfrm>
        <a:off x="1344007" y="2514255"/>
        <a:ext cx="6999766" cy="433751"/>
      </dsp:txXfrm>
    </dsp:sp>
    <dsp:sp modelId="{F2D7CB65-4B0F-4A63-9980-8D36F37FF792}">
      <dsp:nvSpPr>
        <dsp:cNvPr id="0" name=""/>
        <dsp:cNvSpPr/>
      </dsp:nvSpPr>
      <dsp:spPr>
        <a:xfrm>
          <a:off x="1344007" y="2948006"/>
          <a:ext cx="6999766" cy="730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Despite regional wins, the party failed to gain lasting national dominance in the political landscape.</a:t>
          </a:r>
        </a:p>
      </dsp:txBody>
      <dsp:txXfrm>
        <a:off x="1344007" y="2948006"/>
        <a:ext cx="6999766" cy="730255"/>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28CB8-E336-46DA-825C-E0245B79DE44}" type="datetimeFigureOut">
              <a:rPr lang="en-US" smtClean="0"/>
              <a:t>11/15/2025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77026-E4C8-4500-9DAD-8D159EC862B5}" type="slidenum">
              <a:rPr lang="en-US" smtClean="0"/>
              <a:t>‹#›</a:t>
            </a:fld>
            <a:endParaRPr lang="en-US"/>
          </a:p>
        </p:txBody>
      </p:sp>
    </p:spTree>
    <p:extLst>
      <p:ext uri="{BB962C8B-B14F-4D97-AF65-F5344CB8AC3E}">
        <p14:creationId xmlns:p14="http://schemas.microsoft.com/office/powerpoint/2010/main" val="418305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AI-generated content may be incorrect.
---
This presentation examines the dynamic political landscape of the United States between 1840 and 1860, focusing on the rise and fall of key political parties including the Whigs, Republicans, Know-Nothings, and Free Soil movements.
</a:t>
            </a:r>
          </a:p>
        </p:txBody>
      </p:sp>
      <p:sp>
        <p:nvSpPr>
          <p:cNvPr id="4" name="Slide Number Placeholder 3"/>
          <p:cNvSpPr>
            <a:spLocks noGrp="1"/>
          </p:cNvSpPr>
          <p:nvPr>
            <p:ph type="sldNum" sz="quarter" idx="5"/>
          </p:nvPr>
        </p:nvSpPr>
        <p:spPr/>
        <p:txBody>
          <a:bodyPr/>
          <a:lstStyle/>
          <a:p>
            <a:fld id="{72F1EB10-F774-4F20-8A86-0A52FF2EAF5A}" type="slidenum">
              <a:rPr lang="en-US" smtClean="0"/>
              <a:t>1</a:t>
            </a:fld>
            <a:endParaRPr lang="en-US"/>
          </a:p>
        </p:txBody>
      </p:sp>
    </p:spTree>
    <p:extLst>
      <p:ext uri="{BB962C8B-B14F-4D97-AF65-F5344CB8AC3E}">
        <p14:creationId xmlns:p14="http://schemas.microsoft.com/office/powerpoint/2010/main" val="1097490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New parties emerged to address issues that the old parties failed to solve, particularly around slavery and immigration, reshaping the political landscape before the Civil War.</a:t>
            </a:r>
          </a:p>
        </p:txBody>
      </p:sp>
      <p:sp>
        <p:nvSpPr>
          <p:cNvPr id="4" name="Slide Number Placeholder 3"/>
          <p:cNvSpPr>
            <a:spLocks noGrp="1"/>
          </p:cNvSpPr>
          <p:nvPr>
            <p:ph type="sldNum" sz="quarter" idx="5"/>
          </p:nvPr>
        </p:nvSpPr>
        <p:spPr/>
        <p:txBody>
          <a:bodyPr/>
          <a:lstStyle/>
          <a:p>
            <a:fld id="{72F1EB10-F774-4F20-8A86-0A52FF2EAF5A}" type="slidenum">
              <a:rPr lang="en-US" smtClean="0"/>
              <a:t>10</a:t>
            </a:fld>
            <a:endParaRPr lang="en-US"/>
          </a:p>
        </p:txBody>
      </p:sp>
    </p:spTree>
    <p:extLst>
      <p:ext uri="{BB962C8B-B14F-4D97-AF65-F5344CB8AC3E}">
        <p14:creationId xmlns:p14="http://schemas.microsoft.com/office/powerpoint/2010/main" val="44104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Free Soil Party opposed the expansion of slavery into western territories, attracting anti-slavery advocates and influencing national debate despite limited electoral success.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11</a:t>
            </a:fld>
            <a:endParaRPr lang="en-US"/>
          </a:p>
        </p:txBody>
      </p:sp>
    </p:spTree>
    <p:extLst>
      <p:ext uri="{BB962C8B-B14F-4D97-AF65-F5344CB8AC3E}">
        <p14:creationId xmlns:p14="http://schemas.microsoft.com/office/powerpoint/2010/main" val="275139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Although influential in the short term, both the Free Soil and Know-Nothing parties declined as their issues were absorbed by larger parties, particularly the emerging Republican Party.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12</a:t>
            </a:fld>
            <a:endParaRPr lang="en-US"/>
          </a:p>
        </p:txBody>
      </p:sp>
    </p:spTree>
    <p:extLst>
      <p:ext uri="{BB962C8B-B14F-4D97-AF65-F5344CB8AC3E}">
        <p14:creationId xmlns:p14="http://schemas.microsoft.com/office/powerpoint/2010/main" val="4206927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 Republican Party quickly rose in the 1850s as a major political force opposing slavery’s expansion and advocating for national growth, significantly impacting the 1860 election.</a:t>
            </a:r>
          </a:p>
        </p:txBody>
      </p:sp>
      <p:sp>
        <p:nvSpPr>
          <p:cNvPr id="4" name="Slide Number Placeholder 3"/>
          <p:cNvSpPr>
            <a:spLocks noGrp="1"/>
          </p:cNvSpPr>
          <p:nvPr>
            <p:ph type="sldNum" sz="quarter" idx="5"/>
          </p:nvPr>
        </p:nvSpPr>
        <p:spPr/>
        <p:txBody>
          <a:bodyPr/>
          <a:lstStyle/>
          <a:p>
            <a:fld id="{72F1EB10-F774-4F20-8A86-0A52FF2EAF5A}" type="slidenum">
              <a:rPr lang="en-US" smtClean="0"/>
              <a:t>13</a:t>
            </a:fld>
            <a:endParaRPr lang="en-US"/>
          </a:p>
        </p:txBody>
      </p:sp>
    </p:spTree>
    <p:extLst>
      <p:ext uri="{BB962C8B-B14F-4D97-AF65-F5344CB8AC3E}">
        <p14:creationId xmlns:p14="http://schemas.microsoft.com/office/powerpoint/2010/main" val="255923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Formed from former Whigs, Free Soilers, and anti-slavery Democrats, the Republican Party united various factions under a platform opposing the spread of slavery.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14</a:t>
            </a:fld>
            <a:endParaRPr lang="en-US"/>
          </a:p>
        </p:txBody>
      </p:sp>
    </p:spTree>
    <p:extLst>
      <p:ext uri="{BB962C8B-B14F-4D97-AF65-F5344CB8AC3E}">
        <p14:creationId xmlns:p14="http://schemas.microsoft.com/office/powerpoint/2010/main" val="10813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party advocated for preventing slavery's expansion, promoting economic development, and supporting infrastructure and free labor ideals.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15</a:t>
            </a:fld>
            <a:endParaRPr lang="en-US"/>
          </a:p>
        </p:txBody>
      </p:sp>
    </p:spTree>
    <p:extLst>
      <p:ext uri="{BB962C8B-B14F-4D97-AF65-F5344CB8AC3E}">
        <p14:creationId xmlns:p14="http://schemas.microsoft.com/office/powerpoint/2010/main" val="2630671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election of Abraham Lincoln as the first Republican president in 1860 marked a pivotal shift in U.S. politics, contributing to the secession crisis and the Civil War.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16</a:t>
            </a:fld>
            <a:endParaRPr lang="en-US"/>
          </a:p>
        </p:txBody>
      </p:sp>
    </p:spTree>
    <p:extLst>
      <p:ext uri="{BB962C8B-B14F-4D97-AF65-F5344CB8AC3E}">
        <p14:creationId xmlns:p14="http://schemas.microsoft.com/office/powerpoint/2010/main" val="340381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Between 1840 and 1860, American political parties underwent significant transformations shaped by sectional tensions and ideological conflicts. The era set the stage for the Civil War, with the rise and fall of parties reflecting the nation's deep divisions.</a:t>
            </a:r>
          </a:p>
        </p:txBody>
      </p:sp>
      <p:sp>
        <p:nvSpPr>
          <p:cNvPr id="4" name="Slide Number Placeholder 3"/>
          <p:cNvSpPr>
            <a:spLocks noGrp="1"/>
          </p:cNvSpPr>
          <p:nvPr>
            <p:ph type="sldNum" sz="quarter" idx="5"/>
          </p:nvPr>
        </p:nvSpPr>
        <p:spPr/>
        <p:txBody>
          <a:bodyPr/>
          <a:lstStyle/>
          <a:p>
            <a:fld id="{72F1EB10-F774-4F20-8A86-0A52FF2EAF5A}" type="slidenum">
              <a:rPr lang="en-US" smtClean="0"/>
              <a:t>17</a:t>
            </a:fld>
            <a:endParaRPr lang="en-US"/>
          </a:p>
        </p:txBody>
      </p:sp>
    </p:spTree>
    <p:extLst>
      <p:ext uri="{BB962C8B-B14F-4D97-AF65-F5344CB8AC3E}">
        <p14:creationId xmlns:p14="http://schemas.microsoft.com/office/powerpoint/2010/main" val="2230128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AI-generated content may be incorrect.
---
This presentation explores the Know Nothing Party, a significant political movement in mid-19th century America characterized by its nativist ideology and opposition to immigration, especially Catholic immigrants. We will examine its origins, beliefs, leadership, and lasting impact on American politics.
</a:t>
            </a:r>
          </a:p>
        </p:txBody>
      </p:sp>
      <p:sp>
        <p:nvSpPr>
          <p:cNvPr id="4" name="Slide Number Placeholder 3"/>
          <p:cNvSpPr>
            <a:spLocks noGrp="1"/>
          </p:cNvSpPr>
          <p:nvPr>
            <p:ph type="sldNum" sz="quarter" idx="5"/>
          </p:nvPr>
        </p:nvSpPr>
        <p:spPr/>
        <p:txBody>
          <a:bodyPr/>
          <a:lstStyle/>
          <a:p>
            <a:fld id="{E7B2DAE5-E00E-4079-A30B-CCD088C847F2}" type="slidenum">
              <a:rPr lang="en-US" smtClean="0"/>
              <a:t>18</a:t>
            </a:fld>
            <a:endParaRPr lang="en-US"/>
          </a:p>
        </p:txBody>
      </p:sp>
    </p:spTree>
    <p:extLst>
      <p:ext uri="{BB962C8B-B14F-4D97-AF65-F5344CB8AC3E}">
        <p14:creationId xmlns:p14="http://schemas.microsoft.com/office/powerpoint/2010/main" val="1511277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Nativism grew as many Americans feared that immigrants threatened traditional values, jobs, and political power. This led to widespread hostility toward Catholic immigrants, who were often viewed with suspicion and prejudice.
Image source: Microsoft 365 content library
</a:t>
            </a:r>
          </a:p>
        </p:txBody>
      </p:sp>
      <p:sp>
        <p:nvSpPr>
          <p:cNvPr id="4" name="Slide Number Placeholder 3"/>
          <p:cNvSpPr>
            <a:spLocks noGrp="1"/>
          </p:cNvSpPr>
          <p:nvPr>
            <p:ph type="sldNum" sz="quarter" idx="5"/>
          </p:nvPr>
        </p:nvSpPr>
        <p:spPr/>
        <p:txBody>
          <a:bodyPr/>
          <a:lstStyle/>
          <a:p>
            <a:fld id="{E7B2DAE5-E00E-4079-A30B-CCD088C847F2}" type="slidenum">
              <a:rPr lang="en-US" smtClean="0"/>
              <a:t>19</a:t>
            </a:fld>
            <a:endParaRPr lang="en-US"/>
          </a:p>
        </p:txBody>
      </p:sp>
    </p:spTree>
    <p:extLst>
      <p:ext uri="{BB962C8B-B14F-4D97-AF65-F5344CB8AC3E}">
        <p14:creationId xmlns:p14="http://schemas.microsoft.com/office/powerpoint/2010/main" val="261560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During this period, America faced key issues such as slavery, territorial expansion, and states’ rights, which deeply influenced party politics and caused volatility as new parties emerged to address these concerns.</a:t>
            </a:r>
          </a:p>
        </p:txBody>
      </p:sp>
      <p:sp>
        <p:nvSpPr>
          <p:cNvPr id="4" name="Slide Number Placeholder 3"/>
          <p:cNvSpPr>
            <a:spLocks noGrp="1"/>
          </p:cNvSpPr>
          <p:nvPr>
            <p:ph type="sldNum" sz="quarter" idx="5"/>
          </p:nvPr>
        </p:nvSpPr>
        <p:spPr/>
        <p:txBody>
          <a:bodyPr/>
          <a:lstStyle/>
          <a:p>
            <a:fld id="{72F1EB10-F774-4F20-8A86-0A52FF2EAF5A}" type="slidenum">
              <a:rPr lang="en-US" smtClean="0"/>
              <a:t>2</a:t>
            </a:fld>
            <a:endParaRPr lang="en-US"/>
          </a:p>
        </p:txBody>
      </p:sp>
    </p:spTree>
    <p:extLst>
      <p:ext uri="{BB962C8B-B14F-4D97-AF65-F5344CB8AC3E}">
        <p14:creationId xmlns:p14="http://schemas.microsoft.com/office/powerpoint/2010/main" val="2444308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party advocated for the preservation of Protestant American values and sought to limit immigrant influence. They emphasized loyalty to the United States and opposed foreign interference in politics.
Image source: Microsoft 365 content library
</a:t>
            </a:r>
          </a:p>
        </p:txBody>
      </p:sp>
      <p:sp>
        <p:nvSpPr>
          <p:cNvPr id="4" name="Slide Number Placeholder 3"/>
          <p:cNvSpPr>
            <a:spLocks noGrp="1"/>
          </p:cNvSpPr>
          <p:nvPr>
            <p:ph type="sldNum" sz="quarter" idx="5"/>
          </p:nvPr>
        </p:nvSpPr>
        <p:spPr/>
        <p:txBody>
          <a:bodyPr/>
          <a:lstStyle/>
          <a:p>
            <a:fld id="{E7B2DAE5-E00E-4079-A30B-CCD088C847F2}" type="slidenum">
              <a:rPr lang="en-US" smtClean="0"/>
              <a:t>20</a:t>
            </a:fld>
            <a:endParaRPr lang="en-US"/>
          </a:p>
        </p:txBody>
      </p:sp>
    </p:spTree>
    <p:extLst>
      <p:ext uri="{BB962C8B-B14F-4D97-AF65-F5344CB8AC3E}">
        <p14:creationId xmlns:p14="http://schemas.microsoft.com/office/powerpoint/2010/main" val="3382526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Leaders such as Millard Fillmore and other politicians helped popularize the party. Their leadership combined political experience with strong advocacy for nativist policies.
Image source: Microsoft 365 content library
</a:t>
            </a:r>
          </a:p>
        </p:txBody>
      </p:sp>
      <p:sp>
        <p:nvSpPr>
          <p:cNvPr id="4" name="Slide Number Placeholder 3"/>
          <p:cNvSpPr>
            <a:spLocks noGrp="1"/>
          </p:cNvSpPr>
          <p:nvPr>
            <p:ph type="sldNum" sz="quarter" idx="5"/>
          </p:nvPr>
        </p:nvSpPr>
        <p:spPr/>
        <p:txBody>
          <a:bodyPr/>
          <a:lstStyle/>
          <a:p>
            <a:fld id="{E7B2DAE5-E00E-4079-A30B-CCD088C847F2}" type="slidenum">
              <a:rPr lang="en-US" smtClean="0"/>
              <a:t>21</a:t>
            </a:fld>
            <a:endParaRPr lang="en-US"/>
          </a:p>
        </p:txBody>
      </p:sp>
    </p:spTree>
    <p:extLst>
      <p:ext uri="{BB962C8B-B14F-4D97-AF65-F5344CB8AC3E}">
        <p14:creationId xmlns:p14="http://schemas.microsoft.com/office/powerpoint/2010/main" val="2192079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party operated with secret rituals, codes, and oaths. Members were instructed to respond with 'I know nothing' when questioned, which gave the party its popular name and preserved secrecy.
Image source: Microsoft 365 content library
</a:t>
            </a:r>
          </a:p>
        </p:txBody>
      </p:sp>
      <p:sp>
        <p:nvSpPr>
          <p:cNvPr id="4" name="Slide Number Placeholder 3"/>
          <p:cNvSpPr>
            <a:spLocks noGrp="1"/>
          </p:cNvSpPr>
          <p:nvPr>
            <p:ph type="sldNum" sz="quarter" idx="5"/>
          </p:nvPr>
        </p:nvSpPr>
        <p:spPr/>
        <p:txBody>
          <a:bodyPr/>
          <a:lstStyle/>
          <a:p>
            <a:fld id="{E7B2DAE5-E00E-4079-A30B-CCD088C847F2}" type="slidenum">
              <a:rPr lang="en-US" smtClean="0"/>
              <a:t>22</a:t>
            </a:fld>
            <a:endParaRPr lang="en-US"/>
          </a:p>
        </p:txBody>
      </p:sp>
    </p:spTree>
    <p:extLst>
      <p:ext uri="{BB962C8B-B14F-4D97-AF65-F5344CB8AC3E}">
        <p14:creationId xmlns:p14="http://schemas.microsoft.com/office/powerpoint/2010/main" val="3667793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party drew support mainly from native-born Protestants, especially in urban centers of the Northeast and parts of the Midwest. Their base tended to be middle-class citizens concerned about immigration's impact.
Image source: Microsoft 365 content library
</a:t>
            </a:r>
          </a:p>
        </p:txBody>
      </p:sp>
      <p:sp>
        <p:nvSpPr>
          <p:cNvPr id="4" name="Slide Number Placeholder 3"/>
          <p:cNvSpPr>
            <a:spLocks noGrp="1"/>
          </p:cNvSpPr>
          <p:nvPr>
            <p:ph type="sldNum" sz="quarter" idx="5"/>
          </p:nvPr>
        </p:nvSpPr>
        <p:spPr/>
        <p:txBody>
          <a:bodyPr/>
          <a:lstStyle/>
          <a:p>
            <a:fld id="{E7B2DAE5-E00E-4079-A30B-CCD088C847F2}" type="slidenum">
              <a:rPr lang="en-US" smtClean="0"/>
              <a:t>23</a:t>
            </a:fld>
            <a:endParaRPr lang="en-US"/>
          </a:p>
        </p:txBody>
      </p:sp>
    </p:spTree>
    <p:extLst>
      <p:ext uri="{BB962C8B-B14F-4D97-AF65-F5344CB8AC3E}">
        <p14:creationId xmlns:p14="http://schemas.microsoft.com/office/powerpoint/2010/main" val="1986997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Despite early electoral successes, the party declined due to internal divisions and the rise of the Civil War. However, its legacy influenced future nativist movements and American political discourse.</a:t>
            </a:r>
          </a:p>
        </p:txBody>
      </p:sp>
      <p:sp>
        <p:nvSpPr>
          <p:cNvPr id="4" name="Slide Number Placeholder 3"/>
          <p:cNvSpPr>
            <a:spLocks noGrp="1"/>
          </p:cNvSpPr>
          <p:nvPr>
            <p:ph type="sldNum" sz="quarter" idx="5"/>
          </p:nvPr>
        </p:nvSpPr>
        <p:spPr/>
        <p:txBody>
          <a:bodyPr/>
          <a:lstStyle/>
          <a:p>
            <a:fld id="{E7B2DAE5-E00E-4079-A30B-CCD088C847F2}" type="slidenum">
              <a:rPr lang="en-US" smtClean="0"/>
              <a:t>24</a:t>
            </a:fld>
            <a:endParaRPr lang="en-US"/>
          </a:p>
        </p:txBody>
      </p:sp>
    </p:spTree>
    <p:extLst>
      <p:ext uri="{BB962C8B-B14F-4D97-AF65-F5344CB8AC3E}">
        <p14:creationId xmlns:p14="http://schemas.microsoft.com/office/powerpoint/2010/main" val="1917480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party achieved significant local and state-level victories during the 1850s, even electing some members to Congress, but failed to establish long-term national dominance.
Image source: Microsoft 365 content library
</a:t>
            </a:r>
          </a:p>
        </p:txBody>
      </p:sp>
      <p:sp>
        <p:nvSpPr>
          <p:cNvPr id="4" name="Slide Number Placeholder 3"/>
          <p:cNvSpPr>
            <a:spLocks noGrp="1"/>
          </p:cNvSpPr>
          <p:nvPr>
            <p:ph type="sldNum" sz="quarter" idx="5"/>
          </p:nvPr>
        </p:nvSpPr>
        <p:spPr/>
        <p:txBody>
          <a:bodyPr/>
          <a:lstStyle/>
          <a:p>
            <a:fld id="{E7B2DAE5-E00E-4079-A30B-CCD088C847F2}" type="slidenum">
              <a:rPr lang="en-US" smtClean="0"/>
              <a:t>25</a:t>
            </a:fld>
            <a:endParaRPr lang="en-US"/>
          </a:p>
        </p:txBody>
      </p:sp>
    </p:spTree>
    <p:extLst>
      <p:ext uri="{BB962C8B-B14F-4D97-AF65-F5344CB8AC3E}">
        <p14:creationId xmlns:p14="http://schemas.microsoft.com/office/powerpoint/2010/main" val="2487604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Internal conflicts, inability to address pressing national issues like slavery, and the outbreak of the Civil War led to the party's rapid decline in influence and eventual dissolution.
Image source: Microsoft 365 content library
</a:t>
            </a:r>
          </a:p>
        </p:txBody>
      </p:sp>
      <p:sp>
        <p:nvSpPr>
          <p:cNvPr id="4" name="Slide Number Placeholder 3"/>
          <p:cNvSpPr>
            <a:spLocks noGrp="1"/>
          </p:cNvSpPr>
          <p:nvPr>
            <p:ph type="sldNum" sz="quarter" idx="5"/>
          </p:nvPr>
        </p:nvSpPr>
        <p:spPr/>
        <p:txBody>
          <a:bodyPr/>
          <a:lstStyle/>
          <a:p>
            <a:fld id="{E7B2DAE5-E00E-4079-A30B-CCD088C847F2}" type="slidenum">
              <a:rPr lang="en-US" smtClean="0"/>
              <a:t>26</a:t>
            </a:fld>
            <a:endParaRPr lang="en-US"/>
          </a:p>
        </p:txBody>
      </p:sp>
    </p:spTree>
    <p:extLst>
      <p:ext uri="{BB962C8B-B14F-4D97-AF65-F5344CB8AC3E}">
        <p14:creationId xmlns:p14="http://schemas.microsoft.com/office/powerpoint/2010/main" val="293478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Know Nothing movement laid the foundation for later nativist sentiments and influenced immigration policies. It demonstrated the political power of anti-immigrant attitudes and shaped debates on identity and citizenship.
Image source: Microsoft 365 content library
</a:t>
            </a:r>
          </a:p>
        </p:txBody>
      </p:sp>
      <p:sp>
        <p:nvSpPr>
          <p:cNvPr id="4" name="Slide Number Placeholder 3"/>
          <p:cNvSpPr>
            <a:spLocks noGrp="1"/>
          </p:cNvSpPr>
          <p:nvPr>
            <p:ph type="sldNum" sz="quarter" idx="5"/>
          </p:nvPr>
        </p:nvSpPr>
        <p:spPr/>
        <p:txBody>
          <a:bodyPr/>
          <a:lstStyle/>
          <a:p>
            <a:fld id="{E7B2DAE5-E00E-4079-A30B-CCD088C847F2}" type="slidenum">
              <a:rPr lang="en-US" smtClean="0"/>
              <a:t>27</a:t>
            </a:fld>
            <a:endParaRPr lang="en-US"/>
          </a:p>
        </p:txBody>
      </p:sp>
    </p:spTree>
    <p:extLst>
      <p:ext uri="{BB962C8B-B14F-4D97-AF65-F5344CB8AC3E}">
        <p14:creationId xmlns:p14="http://schemas.microsoft.com/office/powerpoint/2010/main" val="286847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F5CEB-BB67-813C-B61C-8CC806D36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88B75-DC43-29FC-A9B6-AD448226EA11}"/>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DC9BBF24-61CC-ED67-2F3F-DFA58EFA80EC}"/>
              </a:ext>
            </a:extLst>
          </p:cNvPr>
          <p:cNvSpPr>
            <a:spLocks noGrp="1"/>
          </p:cNvSpPr>
          <p:nvPr>
            <p:ph type="body" idx="1"/>
          </p:nvPr>
        </p:nvSpPr>
        <p:spPr/>
        <p:txBody>
          <a:bodyPr/>
          <a:lstStyle/>
          <a:p>
            <a:r>
              <a:rPr lang="en-US" dirty="0"/>
              <a:t>AI-generated content may be incorrect.
---
This presentation examines the dynamic political landscape of the United States between 1840 and 1860, focusing on the rise and fall of key political parties including the Whigs, Republicans, Know-Nothings, and Free Soil movements.
</a:t>
            </a:r>
          </a:p>
        </p:txBody>
      </p:sp>
      <p:sp>
        <p:nvSpPr>
          <p:cNvPr id="4" name="Slide Number Placeholder 3">
            <a:extLst>
              <a:ext uri="{FF2B5EF4-FFF2-40B4-BE49-F238E27FC236}">
                <a16:creationId xmlns:a16="http://schemas.microsoft.com/office/drawing/2014/main" id="{523076AD-355C-BD20-71A1-4734D9DCFF7F}"/>
              </a:ext>
            </a:extLst>
          </p:cNvPr>
          <p:cNvSpPr>
            <a:spLocks noGrp="1"/>
          </p:cNvSpPr>
          <p:nvPr>
            <p:ph type="sldNum" sz="quarter" idx="5"/>
          </p:nvPr>
        </p:nvSpPr>
        <p:spPr/>
        <p:txBody>
          <a:bodyPr/>
          <a:lstStyle/>
          <a:p>
            <a:fld id="{72F1EB10-F774-4F20-8A86-0A52FF2EAF5A}" type="slidenum">
              <a:rPr lang="en-US" smtClean="0"/>
              <a:t>28</a:t>
            </a:fld>
            <a:endParaRPr lang="en-US"/>
          </a:p>
        </p:txBody>
      </p:sp>
    </p:spTree>
    <p:extLst>
      <p:ext uri="{BB962C8B-B14F-4D97-AF65-F5344CB8AC3E}">
        <p14:creationId xmlns:p14="http://schemas.microsoft.com/office/powerpoint/2010/main" val="3671370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American society was marked by rapid growth, westward expansion, and increasing sectional tensions. Economic changes and debates over slavery shaped public opinion and political alignments.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3</a:t>
            </a:fld>
            <a:endParaRPr lang="en-US"/>
          </a:p>
        </p:txBody>
      </p:sp>
    </p:spTree>
    <p:extLst>
      <p:ext uri="{BB962C8B-B14F-4D97-AF65-F5344CB8AC3E}">
        <p14:creationId xmlns:p14="http://schemas.microsoft.com/office/powerpoint/2010/main" val="375813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Debates over the expansion of slavery into new territories, the balance of power between federal and state governments, and the moral and economic implications of slavery dominated political discourse.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4</a:t>
            </a:fld>
            <a:endParaRPr lang="en-US"/>
          </a:p>
        </p:txBody>
      </p:sp>
    </p:spTree>
    <p:extLst>
      <p:ext uri="{BB962C8B-B14F-4D97-AF65-F5344CB8AC3E}">
        <p14:creationId xmlns:p14="http://schemas.microsoft.com/office/powerpoint/2010/main" val="891323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political system experienced upheaval as traditional parties like the Democrats and Whigs fractured, giving rise to new movements and realignments driven by sectional and ideological divides.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5</a:t>
            </a:fld>
            <a:endParaRPr lang="en-US"/>
          </a:p>
        </p:txBody>
      </p:sp>
    </p:spTree>
    <p:extLst>
      <p:ext uri="{BB962C8B-B14F-4D97-AF65-F5344CB8AC3E}">
        <p14:creationId xmlns:p14="http://schemas.microsoft.com/office/powerpoint/2010/main" val="121951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 Whig Party played a central role in early 19th-century politics but eventually declined due to internal divisions and national conflicts over slavery and expansion.</a:t>
            </a:r>
          </a:p>
        </p:txBody>
      </p:sp>
      <p:sp>
        <p:nvSpPr>
          <p:cNvPr id="4" name="Slide Number Placeholder 3"/>
          <p:cNvSpPr>
            <a:spLocks noGrp="1"/>
          </p:cNvSpPr>
          <p:nvPr>
            <p:ph type="sldNum" sz="quarter" idx="5"/>
          </p:nvPr>
        </p:nvSpPr>
        <p:spPr/>
        <p:txBody>
          <a:bodyPr/>
          <a:lstStyle/>
          <a:p>
            <a:fld id="{72F1EB10-F774-4F20-8A86-0A52FF2EAF5A}" type="slidenum">
              <a:rPr lang="en-US" smtClean="0"/>
              <a:t>6</a:t>
            </a:fld>
            <a:endParaRPr lang="en-US"/>
          </a:p>
        </p:txBody>
      </p:sp>
    </p:spTree>
    <p:extLst>
      <p:ext uri="{BB962C8B-B14F-4D97-AF65-F5344CB8AC3E}">
        <p14:creationId xmlns:p14="http://schemas.microsoft.com/office/powerpoint/2010/main" val="3770846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Formed in opposition to Andrew Jackson’s policies, the Whigs advocated for a strong federal government, economic modernization, and internal improvements.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7</a:t>
            </a:fld>
            <a:endParaRPr lang="en-US"/>
          </a:p>
        </p:txBody>
      </p:sp>
    </p:spTree>
    <p:extLst>
      <p:ext uri="{BB962C8B-B14F-4D97-AF65-F5344CB8AC3E}">
        <p14:creationId xmlns:p14="http://schemas.microsoft.com/office/powerpoint/2010/main" val="197496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Prominent figures such as Henry Clay and Daniel Webster led the party, which achieved presidential victories with candidates like William Henry Harrison and Zachary Taylor.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8</a:t>
            </a:fld>
            <a:endParaRPr lang="en-US"/>
          </a:p>
        </p:txBody>
      </p:sp>
    </p:spTree>
    <p:extLst>
      <p:ext uri="{BB962C8B-B14F-4D97-AF65-F5344CB8AC3E}">
        <p14:creationId xmlns:p14="http://schemas.microsoft.com/office/powerpoint/2010/main" val="249223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
---
The party fractured over the slavery issue, with southern and northern Whigs unable to reconcile their differences, leading to its eventual disintegration by the late 1850s.
Image source: Microsoft 365 content library
</a:t>
            </a:r>
          </a:p>
        </p:txBody>
      </p:sp>
      <p:sp>
        <p:nvSpPr>
          <p:cNvPr id="4" name="Slide Number Placeholder 3"/>
          <p:cNvSpPr>
            <a:spLocks noGrp="1"/>
          </p:cNvSpPr>
          <p:nvPr>
            <p:ph type="sldNum" sz="quarter" idx="5"/>
          </p:nvPr>
        </p:nvSpPr>
        <p:spPr/>
        <p:txBody>
          <a:bodyPr/>
          <a:lstStyle/>
          <a:p>
            <a:fld id="{72F1EB10-F774-4F20-8A86-0A52FF2EAF5A}" type="slidenum">
              <a:rPr lang="en-US" smtClean="0"/>
              <a:t>9</a:t>
            </a:fld>
            <a:endParaRPr lang="en-US"/>
          </a:p>
        </p:txBody>
      </p:sp>
    </p:spTree>
    <p:extLst>
      <p:ext uri="{BB962C8B-B14F-4D97-AF65-F5344CB8AC3E}">
        <p14:creationId xmlns:p14="http://schemas.microsoft.com/office/powerpoint/2010/main" val="3209070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23379" y="3425399"/>
            <a:ext cx="5763855" cy="2621154"/>
          </a:xfrm>
        </p:spPr>
        <p:txBody>
          <a:bodyPr anchor="b">
            <a:noAutofit/>
          </a:bodyPr>
          <a:lstStyle>
            <a:lvl1pPr algn="l">
              <a:defRPr sz="54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23380" y="415058"/>
            <a:ext cx="5763854" cy="1414091"/>
          </a:xfrm>
        </p:spPr>
        <p:txBody>
          <a:bodyPr>
            <a:normAutofit/>
          </a:bodyPr>
          <a:lstStyle>
            <a:lvl1pPr marL="0" indent="0" algn="l">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B04EF954-66B1-4168-AF40-97F3DAF43FC4}" type="datetime1">
              <a:rPr lang="en-US" smtClean="0"/>
              <a:t>11/15/2025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178031811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768255" y="998230"/>
            <a:ext cx="2963602" cy="1947672"/>
          </a:xfrm>
        </p:spPr>
        <p:txBody>
          <a:bodyPr anchor="b">
            <a:noAutofit/>
          </a:bodyPr>
          <a:lstStyle>
            <a:lvl1pPr>
              <a:defRPr sz="3300"/>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p:nvPr>
        </p:nvSpPr>
        <p:spPr>
          <a:xfrm>
            <a:off x="0" y="0"/>
            <a:ext cx="5251848"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768256" y="3099816"/>
            <a:ext cx="2963602" cy="3084599"/>
          </a:xfrm>
        </p:spPr>
        <p:txBody>
          <a:bodyPr>
            <a:normAutofit/>
          </a:bodyPr>
          <a:lstStyle>
            <a:lvl1pPr marL="257175" indent="-257175">
              <a:buFont typeface="+mj-lt"/>
              <a:buAutoNum type="arabicPeriod"/>
              <a:defRPr sz="1350"/>
            </a:lvl1pPr>
            <a:lvl2pPr marL="428625" indent="-257175">
              <a:buFont typeface="+mj-lt"/>
              <a:buAutoNum type="alphaLcPeriod"/>
              <a:defRPr sz="1200"/>
            </a:lvl2pPr>
            <a:lvl3pPr marL="600075" indent="-257175">
              <a:buFont typeface="+mj-lt"/>
              <a:buAutoNum type="romanLcPeriod"/>
              <a:defRPr sz="1050"/>
            </a:lvl3pPr>
            <a:lvl4pPr marL="685800" indent="-171450">
              <a:buFont typeface="+mj-lt"/>
              <a:buAutoNum type="arabicParenR"/>
              <a:defRPr sz="900"/>
            </a:lvl4pPr>
            <a:lvl5pPr marL="857250" indent="-171450">
              <a:buFont typeface="+mj-lt"/>
              <a:buAutoNum type="alphaLcParen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747D10D-DAA6-49BD-BCDC-42DE71F72A89}"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0271194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61238" y="2478024"/>
            <a:ext cx="3243834" cy="2454796"/>
          </a:xfrm>
        </p:spPr>
        <p:txBody>
          <a:bodyPr anchor="t">
            <a:normAutofit/>
          </a:bodyPr>
          <a:lstStyle>
            <a:lvl1pPr>
              <a:defRPr sz="33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4705350" y="2478024"/>
            <a:ext cx="3243834" cy="2454796"/>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131313"/>
                </a:solidFill>
                <a:effectLst/>
                <a:uLnTx/>
                <a:uFillTx/>
                <a:latin typeface="Neue Haas Grotesk Text Pro"/>
                <a:ea typeface="+mn-ea"/>
                <a:cs typeface="+mn-cs"/>
              </a:rPr>
              <a:t>Click to edit Master text styles</a:t>
            </a:r>
          </a:p>
          <a:p>
            <a:pPr marL="342900" marR="0" lvl="1" indent="-171450" algn="l" defTabSz="685800" rtl="0" eaLnBrk="1" fontAlgn="auto" latinLnBrk="0" hangingPunct="1">
              <a:lnSpc>
                <a:spcPct val="120000"/>
              </a:lnSpc>
              <a:spcBef>
                <a:spcPts val="375"/>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31313"/>
                </a:solidFill>
                <a:effectLst/>
                <a:uLnTx/>
                <a:uFillTx/>
                <a:latin typeface="Neue Haas Grotesk Text Pro"/>
                <a:ea typeface="+mn-ea"/>
                <a:cs typeface="+mn-cs"/>
              </a:rPr>
              <a:t>Second level</a:t>
            </a:r>
          </a:p>
          <a:p>
            <a:pPr marL="514350" marR="0" lvl="2" indent="-171450" algn="l" defTabSz="685800" rtl="0" eaLnBrk="1" fontAlgn="auto" latinLnBrk="0" hangingPunct="1">
              <a:lnSpc>
                <a:spcPct val="120000"/>
              </a:lnSpc>
              <a:spcBef>
                <a:spcPts val="375"/>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131313"/>
                </a:solidFill>
                <a:effectLst/>
                <a:uLnTx/>
                <a:uFillTx/>
                <a:latin typeface="Neue Haas Grotesk Text Pro"/>
                <a:ea typeface="+mn-ea"/>
                <a:cs typeface="+mn-cs"/>
              </a:rPr>
              <a:t>Third level</a:t>
            </a:r>
          </a:p>
          <a:p>
            <a:pPr marL="685800" marR="0" lvl="3" indent="-171450" algn="l" defTabSz="685800" rtl="0" eaLnBrk="1" fontAlgn="auto" latinLnBrk="0" hangingPunct="1">
              <a:lnSpc>
                <a:spcPct val="120000"/>
              </a:lnSpc>
              <a:spcBef>
                <a:spcPts val="375"/>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131313"/>
                </a:solidFill>
                <a:effectLst/>
                <a:uLnTx/>
                <a:uFillTx/>
                <a:latin typeface="Neue Haas Grotesk Text Pro"/>
                <a:ea typeface="+mn-ea"/>
                <a:cs typeface="+mn-cs"/>
              </a:rPr>
              <a:t>Fourth level</a:t>
            </a:r>
          </a:p>
          <a:p>
            <a:pPr marL="857250" marR="0" lvl="4" indent="-171450" algn="l" defTabSz="685800" rtl="0" eaLnBrk="1" fontAlgn="auto" latinLnBrk="0" hangingPunct="1">
              <a:lnSpc>
                <a:spcPct val="120000"/>
              </a:lnSpc>
              <a:spcBef>
                <a:spcPts val="375"/>
              </a:spcBef>
              <a:spcAft>
                <a:spcPts val="0"/>
              </a:spcAft>
              <a:buClrTx/>
              <a:buSzTx/>
              <a:buFont typeface="Arial" panose="020B0604020202020204" pitchFamily="34" charset="0"/>
              <a:buChar char="•"/>
              <a:tabLst/>
              <a:defRPr/>
            </a:pPr>
            <a:r>
              <a:rPr kumimoji="0" lang="en-US" sz="825" b="0" i="0" u="none" strike="noStrike" kern="1200" cap="none" spc="0" normalizeH="0" baseline="0" noProof="0" dirty="0">
                <a:ln>
                  <a:noFill/>
                </a:ln>
                <a:solidFill>
                  <a:srgbClr val="131313"/>
                </a:solidFill>
                <a:effectLst/>
                <a:uLnTx/>
                <a:uFillTx/>
                <a:latin typeface="Neue Haas Grotesk Text Pro"/>
                <a:ea typeface="+mn-ea"/>
                <a:cs typeface="+mn-cs"/>
              </a:rPr>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99C55D-C47D-42B9-AD20-3E2CCE08596C}"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1077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61238" y="2039112"/>
            <a:ext cx="2859786" cy="353872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4066794" y="2039112"/>
            <a:ext cx="3785616"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1EA44AD-1FB0-4882-B380-D102D5E41B49}"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4086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2326" y="1600200"/>
            <a:ext cx="3106674" cy="463600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4066794" y="1600200"/>
            <a:ext cx="4341114"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21FD0E9-BB2A-40F4-9FCA-339953EA9BCB}"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44434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2326" y="640079"/>
            <a:ext cx="3024379" cy="3621024"/>
          </a:xfrm>
        </p:spPr>
        <p:txBody>
          <a:bodyPr anchor="t">
            <a:normAutofit/>
          </a:bodyPr>
          <a:lstStyle>
            <a:lvl1pPr>
              <a:defRPr sz="27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066794" y="640716"/>
            <a:ext cx="4476074"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82DCE86-7B4C-43EC-801D-4B957536C306}"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772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2326" y="640080"/>
            <a:ext cx="2619756" cy="3621024"/>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319272" y="640080"/>
            <a:ext cx="5369814"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FD3FCD9-BE24-4676-9D2E-63D9ED82EDA2}"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0004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0936" y="-1325880"/>
            <a:ext cx="7886700" cy="1325880"/>
          </a:xfrm>
        </p:spPr>
        <p:txBody>
          <a:bodyPr anchor="b">
            <a:normAutofit/>
          </a:bodyPr>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2870" y="329450"/>
            <a:ext cx="8943157"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CA290A-121B-47D5-B4CD-63E70D76A5D5}"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42915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6" y="603504"/>
            <a:ext cx="336042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322325" y="2276856"/>
            <a:ext cx="33604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p:nvPr>
        </p:nvSpPr>
        <p:spPr>
          <a:xfrm>
            <a:off x="4303195" y="0"/>
            <a:ext cx="4840805"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60A58D8-7EDF-40A6-A98C-8CBDF59A319E}"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02443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97246" y="601755"/>
            <a:ext cx="3291840"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p:nvPr>
        </p:nvSpPr>
        <p:spPr>
          <a:xfrm>
            <a:off x="0" y="2"/>
            <a:ext cx="4943475"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397246" y="2276856"/>
            <a:ext cx="329184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6DF7C3E-B5DF-4043-B2F9-CD94B277B81B}"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22142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6" y="603504"/>
            <a:ext cx="2551176"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322326" y="2276856"/>
            <a:ext cx="2551176"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p:nvPr>
        </p:nvSpPr>
        <p:spPr>
          <a:xfrm>
            <a:off x="3377132" y="3"/>
            <a:ext cx="5766868"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4F04B89-F088-43E2-8F95-5A2E5E9F612E}"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76923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323380" y="553617"/>
            <a:ext cx="5935565" cy="4008859"/>
          </a:xfrm>
        </p:spPr>
        <p:txBody>
          <a:bodyPr anchor="t">
            <a:normAutofit/>
          </a:bodyPr>
          <a:lstStyle>
            <a:lvl1pPr>
              <a:defRPr sz="45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323380" y="5088156"/>
            <a:ext cx="5935565" cy="1166648"/>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323380" y="6490525"/>
            <a:ext cx="2131469" cy="336141"/>
          </a:xfrm>
        </p:spPr>
        <p:txBody>
          <a:bodyPr/>
          <a:lstStyle/>
          <a:p>
            <a:fld id="{26233410-150A-4A72-BF63-6D3ACBC30148}" type="datetime1">
              <a:rPr lang="en-US" smtClean="0"/>
              <a:t>11/15/2025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6670027" y="6490525"/>
            <a:ext cx="1997126"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2039327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40780" y="603504"/>
            <a:ext cx="2551176"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p:nvPr>
        </p:nvSpPr>
        <p:spPr>
          <a:xfrm>
            <a:off x="0" y="0"/>
            <a:ext cx="5800725"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240780" y="2276856"/>
            <a:ext cx="2551176"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A0FCFF8D-E3E3-4D6C-85D1-1D24204FD961}"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28388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241300" y="4162318"/>
            <a:ext cx="2215214" cy="189280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2983230" y="4162318"/>
            <a:ext cx="5829300" cy="2240280"/>
          </a:xfrm>
        </p:spPr>
        <p:txBody>
          <a:bodyPr>
            <a:noAutofit/>
          </a:bodyPr>
          <a:lstStyle>
            <a:lvl1pPr marL="214313" indent="-214313">
              <a:buFont typeface="Arial" panose="020B0604020202020204" pitchFamily="34" charset="0"/>
              <a:buChar char="•"/>
              <a:defRPr sz="1350"/>
            </a:lvl1pPr>
            <a:lvl2pPr marL="385763" indent="-214313">
              <a:buFont typeface="Arial" panose="020B0604020202020204" pitchFamily="34" charset="0"/>
              <a:buChar char="•"/>
              <a:defRPr sz="1200"/>
            </a:lvl2pPr>
            <a:lvl3pPr marL="557213" indent="-214313">
              <a:buFont typeface="Arial" panose="020B0604020202020204" pitchFamily="34" charset="0"/>
              <a:buChar char="•"/>
              <a:defRPr sz="1050"/>
            </a:lvl3pPr>
            <a:lvl4pPr marL="642938" indent="-128588">
              <a:buFont typeface="Arial" panose="020B0604020202020204" pitchFamily="34" charset="0"/>
              <a:buChar char="•"/>
              <a:defRPr sz="900"/>
            </a:lvl4pPr>
            <a:lvl5pPr marL="814388" indent="-128588">
              <a:buFont typeface="Arial" panose="020B0604020202020204" pitchFamily="34" charset="0"/>
              <a:buChar cha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p:nvPr>
        </p:nvSpPr>
        <p:spPr>
          <a:xfrm>
            <a:off x="0" y="0"/>
            <a:ext cx="881253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479AD81-0F74-4052-9D15-1FCBE10FF531}"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808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241300" y="561425"/>
            <a:ext cx="2215214" cy="189280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2983230" y="561425"/>
            <a:ext cx="5829300" cy="2240280"/>
          </a:xfrm>
        </p:spPr>
        <p:txBody>
          <a:bodyPr>
            <a:noAutofit/>
          </a:bodyPr>
          <a:lstStyle>
            <a:lvl1pPr marL="214313" indent="-214313">
              <a:buFont typeface="Arial" panose="020B0604020202020204" pitchFamily="34" charset="0"/>
              <a:buChar char="•"/>
              <a:defRPr sz="1350"/>
            </a:lvl1pPr>
            <a:lvl2pPr marL="385763" indent="-214313">
              <a:buFont typeface="Arial" panose="020B0604020202020204" pitchFamily="34" charset="0"/>
              <a:buChar char="•"/>
              <a:defRPr sz="1200"/>
            </a:lvl2pPr>
            <a:lvl3pPr marL="557213" indent="-214313">
              <a:buFont typeface="Arial" panose="020B0604020202020204" pitchFamily="34" charset="0"/>
              <a:buChar char="•"/>
              <a:defRPr sz="1050"/>
            </a:lvl3pPr>
            <a:lvl4pPr marL="642938" indent="-128588">
              <a:buFont typeface="Arial" panose="020B0604020202020204" pitchFamily="34" charset="0"/>
              <a:buChar char="•"/>
              <a:defRPr sz="900"/>
            </a:lvl4pPr>
            <a:lvl5pPr marL="814388" indent="-128588">
              <a:buFont typeface="Arial" panose="020B0604020202020204" pitchFamily="34" charset="0"/>
              <a:buChar cha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p:nvPr>
        </p:nvSpPr>
        <p:spPr>
          <a:xfrm>
            <a:off x="331470" y="3067414"/>
            <a:ext cx="881253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870" y="40460"/>
            <a:ext cx="2620736" cy="338328"/>
          </a:xfrm>
        </p:spPr>
        <p:txBody>
          <a:bodyPr/>
          <a:lstStyle/>
          <a:p>
            <a:fld id="{58567813-D47B-4BA9-A366-45E7794B6608}"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657391" y="40460"/>
            <a:ext cx="2104054"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724122" y="40460"/>
            <a:ext cx="321905"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60302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33922" y="1078992"/>
            <a:ext cx="2455164" cy="1947672"/>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p:nvPr>
        </p:nvSpPr>
        <p:spPr>
          <a:xfrm>
            <a:off x="0" y="0"/>
            <a:ext cx="5800725"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233922" y="3099816"/>
            <a:ext cx="2455164" cy="2953512"/>
          </a:xfrm>
        </p:spPr>
        <p:txBody>
          <a:bodyPr>
            <a:normAutofit/>
          </a:bodyPr>
          <a:lstStyle>
            <a:lvl1pPr marL="214313" indent="-214313">
              <a:buFont typeface="Arial" panose="020B0604020202020204" pitchFamily="34" charset="0"/>
              <a:buChar char="•"/>
              <a:defRPr sz="1200"/>
            </a:lvl1pPr>
            <a:lvl2pPr marL="385763" indent="-214313">
              <a:buFont typeface="Arial" panose="020B0604020202020204" pitchFamily="34" charset="0"/>
              <a:buChar char="•"/>
              <a:defRPr sz="1050"/>
            </a:lvl2pPr>
            <a:lvl3pPr marL="471488" indent="-128588">
              <a:buFont typeface="Arial" panose="020B0604020202020204" pitchFamily="34" charset="0"/>
              <a:buChar char="•"/>
              <a:defRPr sz="900"/>
            </a:lvl3pPr>
            <a:lvl4pPr marL="642938" indent="-128588">
              <a:buFont typeface="Arial" panose="020B0604020202020204" pitchFamily="34" charset="0"/>
              <a:buChar char="•"/>
              <a:defRPr sz="825"/>
            </a:lvl4pPr>
            <a:lvl5pPr marL="814388" indent="-128588">
              <a:buFont typeface="Arial" panose="020B0604020202020204" pitchFamily="34" charset="0"/>
              <a:buChar char="•"/>
              <a:defRPr sz="7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3C75A4F-7395-44C0-9A76-83F0F6EA512A}"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86899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241300" y="5111854"/>
            <a:ext cx="2959101" cy="1389888"/>
          </a:xfrm>
        </p:spPr>
        <p:txBody>
          <a:bodyPr anchor="t">
            <a:normAutofit/>
          </a:bodyPr>
          <a:lstStyle>
            <a:lvl1pPr>
              <a:defRPr sz="24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88279" y="5111854"/>
            <a:ext cx="4626267" cy="1389888"/>
          </a:xfrm>
        </p:spPr>
        <p:txBody>
          <a:bodyPr>
            <a:noAutofit/>
          </a:bodyPr>
          <a:lstStyle>
            <a:lvl1pPr marL="0" indent="0">
              <a:buFont typeface="Arial" panose="020B0604020202020204" pitchFamily="34" charset="0"/>
              <a:buNone/>
              <a:defRPr sz="1050"/>
            </a:lvl1pPr>
            <a:lvl2pPr marL="171450" indent="0">
              <a:buFont typeface="Arial" panose="020B0604020202020204" pitchFamily="34" charset="0"/>
              <a:buNone/>
              <a:defRPr sz="900"/>
            </a:lvl2pPr>
            <a:lvl3pPr marL="342900" indent="0">
              <a:buFont typeface="Arial" panose="020B0604020202020204" pitchFamily="34" charset="0"/>
              <a:buNone/>
              <a:defRPr sz="825"/>
            </a:lvl3pPr>
            <a:lvl4pPr marL="514350" indent="0">
              <a:buFont typeface="Arial" panose="020B0604020202020204" pitchFamily="34" charset="0"/>
              <a:buNone/>
              <a:defRPr sz="788"/>
            </a:lvl4pPr>
            <a:lvl5pPr marL="685800" indent="0">
              <a:buFont typeface="Arial" panose="020B0604020202020204" pitchFamily="34" charset="0"/>
              <a:buNone/>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p:nvPr>
        </p:nvSpPr>
        <p:spPr>
          <a:xfrm>
            <a:off x="0" y="0"/>
            <a:ext cx="881253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B2EEDCC-520A-464B-900A-5F7E0E1FFC43}"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563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62806" y="548640"/>
            <a:ext cx="452628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p:nvPr>
        </p:nvSpPr>
        <p:spPr>
          <a:xfrm>
            <a:off x="0" y="0"/>
            <a:ext cx="3633039"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162806" y="1828800"/>
            <a:ext cx="452628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6C1D43-E95A-44CE-BF39-AC264176BC74}"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36870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6" y="548640"/>
            <a:ext cx="4601718"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322326" y="1828800"/>
            <a:ext cx="4601718"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p:nvPr>
        </p:nvSpPr>
        <p:spPr>
          <a:xfrm>
            <a:off x="5514978" y="0"/>
            <a:ext cx="3629022"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F84395D-714C-468A-B505-16E3BDC41D6C}"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7698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97246" y="320040"/>
            <a:ext cx="3291840" cy="932688"/>
          </a:xfrm>
        </p:spPr>
        <p:txBody>
          <a:bodyPr anchor="b"/>
          <a:lstStyle/>
          <a:p>
            <a:r>
              <a:rPr lang="en-US"/>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p:nvPr>
        </p:nvSpPr>
        <p:spPr>
          <a:xfrm>
            <a:off x="0" y="0"/>
            <a:ext cx="4943475"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397246" y="1380744"/>
            <a:ext cx="329184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009D615-5030-44BE-B1E7-FCAF557FFC34}"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453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6" y="320040"/>
            <a:ext cx="343006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322325" y="1380744"/>
            <a:ext cx="34300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p:nvPr>
        </p:nvSpPr>
        <p:spPr>
          <a:xfrm>
            <a:off x="4303195" y="0"/>
            <a:ext cx="4840805"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65D8DDD-BB5E-4F5B-81F2-5E5F98B403C0}"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03771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6" y="603505"/>
            <a:ext cx="8366760" cy="970463"/>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p:nvPr>
        </p:nvSpPr>
        <p:spPr>
          <a:xfrm>
            <a:off x="1" y="1828800"/>
            <a:ext cx="5030774"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5541976" y="1828800"/>
            <a:ext cx="3147110"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541977" y="6492240"/>
            <a:ext cx="960120" cy="338328"/>
          </a:xfrm>
        </p:spPr>
        <p:txBody>
          <a:bodyPr/>
          <a:lstStyle/>
          <a:p>
            <a:fld id="{083588C5-4E32-4E6E-80AB-32A6125C957F}"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502096" y="6492240"/>
            <a:ext cx="2166416"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35112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323380" y="553617"/>
            <a:ext cx="5935565" cy="4008859"/>
          </a:xfrm>
        </p:spPr>
        <p:txBody>
          <a:bodyPr anchor="t">
            <a:normAutofit/>
          </a:bodyPr>
          <a:lstStyle>
            <a:lvl1pPr>
              <a:defRPr sz="45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323380" y="5088156"/>
            <a:ext cx="5935565" cy="1166648"/>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323380" y="6490525"/>
            <a:ext cx="2131469" cy="336141"/>
          </a:xfrm>
        </p:spPr>
        <p:txBody>
          <a:bodyPr/>
          <a:lstStyle/>
          <a:p>
            <a:fld id="{91AF1D09-6B76-4716-AD3D-9F53166D3BF5}" type="datetime1">
              <a:rPr lang="en-US" smtClean="0"/>
              <a:t>11/15/2025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6670027" y="6490525"/>
            <a:ext cx="1997126"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3917049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615057" y="320040"/>
            <a:ext cx="507492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p:nvPr>
        </p:nvSpPr>
        <p:spPr>
          <a:xfrm>
            <a:off x="0" y="0"/>
            <a:ext cx="3110945"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3615057" y="1380744"/>
            <a:ext cx="50749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37EAFE-6A88-4B1F-9ABC-CA3CFB830DD6}"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63585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6" y="320040"/>
            <a:ext cx="51435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322326" y="1380744"/>
            <a:ext cx="51435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p:nvPr>
        </p:nvSpPr>
        <p:spPr>
          <a:xfrm>
            <a:off x="6035076" y="0"/>
            <a:ext cx="3108924"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F70683-5F2F-44F3-8B59-45258C4FD45A}"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46876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6" y="548639"/>
            <a:ext cx="3641598"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3963924"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572000" y="549276"/>
            <a:ext cx="4189444"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72000" y="6492240"/>
            <a:ext cx="1988820" cy="338328"/>
          </a:xfrm>
        </p:spPr>
        <p:txBody>
          <a:bodyPr/>
          <a:lstStyle/>
          <a:p>
            <a:fld id="{813EDC87-0EBE-4D2E-8804-E5F0EDA0B797}"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3506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7" y="550218"/>
            <a:ext cx="2870579" cy="1453896"/>
          </a:xfrm>
        </p:spPr>
        <p:txBody>
          <a:bodyPr anchor="t">
            <a:normAutofit/>
          </a:bodyPr>
          <a:lstStyle>
            <a:lvl1pPr>
              <a:defRPr sz="2400"/>
            </a:lvl1pPr>
          </a:lstStyle>
          <a:p>
            <a:r>
              <a:rPr lang="en-US"/>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p:nvPr>
        </p:nvSpPr>
        <p:spPr>
          <a:xfrm>
            <a:off x="1" y="2293494"/>
            <a:ext cx="3132614"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3840590" y="549275"/>
            <a:ext cx="4920854"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836305" y="6492240"/>
            <a:ext cx="2132838" cy="338328"/>
          </a:xfrm>
        </p:spPr>
        <p:txBody>
          <a:bodyPr/>
          <a:lstStyle/>
          <a:p>
            <a:fld id="{51CF56A9-FD41-47F4-80A0-DA74EEEC2541}"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98794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Numb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370332" y="603504"/>
            <a:ext cx="8401050" cy="4206240"/>
          </a:xfrm>
        </p:spPr>
        <p:txBody>
          <a:bodyPr>
            <a:normAutofit/>
          </a:bodyPr>
          <a:lstStyle>
            <a:lvl1pPr algn="ctr">
              <a:defRPr sz="2085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A4CBD270-9BF1-4C68-A7FA-BA016D8BB959}" type="datetime1">
              <a:rPr lang="en-US" smtClean="0"/>
              <a:t>11/15/2025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1042416" y="4809744"/>
            <a:ext cx="7008876" cy="1225296"/>
          </a:xfrm>
        </p:spPr>
        <p:txBody>
          <a:bodyPr>
            <a:normAutofit/>
          </a:bodyPr>
          <a:lstStyle>
            <a:lvl1pPr marL="0" indent="0" algn="ctr">
              <a:buNone/>
              <a:defRPr sz="2100" cap="all" baseline="0"/>
            </a:lvl1pPr>
            <a:lvl2pPr marL="171450" indent="0" algn="ctr">
              <a:buNone/>
              <a:defRPr sz="1800" cap="all" baseline="0"/>
            </a:lvl2pPr>
            <a:lvl3pPr marL="342900" indent="0" algn="ctr">
              <a:buNone/>
              <a:defRPr sz="1500" cap="all" baseline="0"/>
            </a:lvl3pPr>
            <a:lvl4pPr marL="514350" indent="0" algn="ctr">
              <a:buNone/>
              <a:defRPr sz="1350" cap="all" baseline="0"/>
            </a:lvl4pPr>
            <a:lvl5pPr marL="685800" indent="0" algn="ctr">
              <a:buNone/>
              <a:defRPr sz="1200" cap="all"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185428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04622" y="420624"/>
            <a:ext cx="8325612" cy="4334256"/>
          </a:xfrm>
        </p:spPr>
        <p:txBody>
          <a:bodyPr>
            <a:normAutofit/>
          </a:bodyPr>
          <a:lstStyle>
            <a:lvl1pPr algn="l">
              <a:defRPr sz="2085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E023AFB7-90A6-428C-A019-BBE6272496B8}" type="datetime1">
              <a:rPr lang="en-US" smtClean="0"/>
              <a:t>11/15/2025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66344" y="4873752"/>
            <a:ext cx="6329934" cy="1490472"/>
          </a:xfrm>
        </p:spPr>
        <p:txBody>
          <a:bodyPr>
            <a:normAutofit/>
          </a:bodyPr>
          <a:lstStyle>
            <a:lvl1pPr marL="0" indent="0" algn="l">
              <a:buNone/>
              <a:defRPr sz="2100" cap="all" baseline="0">
                <a:solidFill>
                  <a:schemeClr val="tx1"/>
                </a:solidFill>
              </a:defRPr>
            </a:lvl1pPr>
            <a:lvl2pPr marL="171450" indent="0" algn="l">
              <a:buNone/>
              <a:defRPr sz="1800" cap="all" baseline="0">
                <a:solidFill>
                  <a:schemeClr val="tx1"/>
                </a:solidFill>
              </a:defRPr>
            </a:lvl2pPr>
            <a:lvl3pPr marL="342900" indent="0" algn="l">
              <a:buNone/>
              <a:defRPr sz="1500" cap="all" baseline="0">
                <a:solidFill>
                  <a:schemeClr val="tx1"/>
                </a:solidFill>
              </a:defRPr>
            </a:lvl3pPr>
            <a:lvl4pPr marL="514350" indent="0" algn="l">
              <a:buNone/>
              <a:defRPr sz="1350" cap="all" baseline="0">
                <a:solidFill>
                  <a:schemeClr val="tx1"/>
                </a:solidFill>
              </a:defRPr>
            </a:lvl4pPr>
            <a:lvl5pPr marL="685800" indent="0" algn="l">
              <a:buNone/>
              <a:defRPr sz="12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95961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193DB7D-955F-21DF-15DA-4285375617FC}"/>
              </a:ext>
            </a:extLst>
          </p:cNvPr>
          <p:cNvSpPr/>
          <p:nvPr userDrawn="1"/>
        </p:nvSpPr>
        <p:spPr>
          <a:xfrm>
            <a:off x="1" y="4783948"/>
            <a:ext cx="8821673"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04622" y="420624"/>
            <a:ext cx="8325612" cy="4334256"/>
          </a:xfrm>
        </p:spPr>
        <p:txBody>
          <a:bodyPr>
            <a:normAutofit/>
          </a:bodyPr>
          <a:lstStyle>
            <a:lvl1pPr algn="l">
              <a:defRPr sz="2085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09E47A9E-7C3C-4663-841E-C89520FA85A3}" type="datetime1">
              <a:rPr lang="en-US" smtClean="0"/>
              <a:t>11/15/2025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6323076" y="6492240"/>
            <a:ext cx="1995678" cy="338328"/>
          </a:xfrm>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a:xfrm>
            <a:off x="8387334" y="6492240"/>
            <a:ext cx="342900" cy="338328"/>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66344" y="4873752"/>
            <a:ext cx="6329934" cy="1589420"/>
          </a:xfrm>
        </p:spPr>
        <p:txBody>
          <a:bodyPr anchor="ctr">
            <a:normAutofit/>
          </a:bodyPr>
          <a:lstStyle>
            <a:lvl1pPr marL="0" indent="0" algn="l">
              <a:buNone/>
              <a:defRPr sz="2100" cap="all" baseline="0">
                <a:solidFill>
                  <a:schemeClr val="tx1"/>
                </a:solidFill>
              </a:defRPr>
            </a:lvl1pPr>
            <a:lvl2pPr marL="171450" indent="0" algn="l">
              <a:buNone/>
              <a:defRPr sz="1800" cap="all" baseline="0">
                <a:solidFill>
                  <a:schemeClr val="tx1"/>
                </a:solidFill>
              </a:defRPr>
            </a:lvl2pPr>
            <a:lvl3pPr marL="342900" indent="0" algn="l">
              <a:buNone/>
              <a:defRPr sz="1500" cap="all" baseline="0">
                <a:solidFill>
                  <a:schemeClr val="tx1"/>
                </a:solidFill>
              </a:defRPr>
            </a:lvl3pPr>
            <a:lvl4pPr marL="514350" indent="0" algn="l">
              <a:buNone/>
              <a:defRPr sz="1350" cap="all" baseline="0">
                <a:solidFill>
                  <a:schemeClr val="tx1"/>
                </a:solidFill>
              </a:defRPr>
            </a:lvl4pPr>
            <a:lvl5pPr marL="685800" indent="0" algn="l">
              <a:buNone/>
              <a:defRPr sz="12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63011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459486" y="-1133856"/>
            <a:ext cx="798957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2FED8FD-3F8D-425F-9991-7FB6FCCEC5A2}" type="datetime1">
              <a:rPr lang="en-US" smtClean="0"/>
              <a:t>11/15/2025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9486" y="630936"/>
            <a:ext cx="6199632" cy="5605272"/>
          </a:xfrm>
        </p:spPr>
        <p:txBody>
          <a:bodyPr anchor="ctr">
            <a:normAutofit/>
          </a:bodyPr>
          <a:lstStyle>
            <a:lvl1pPr marL="0" indent="0">
              <a:lnSpc>
                <a:spcPct val="100000"/>
              </a:lnSpc>
              <a:buNone/>
              <a:defRPr sz="4050" b="1"/>
            </a:lvl1pPr>
            <a:lvl2pPr marL="171450" indent="0">
              <a:lnSpc>
                <a:spcPct val="100000"/>
              </a:lnSpc>
              <a:buNone/>
              <a:defRPr sz="3600" b="1"/>
            </a:lvl2pPr>
            <a:lvl3pPr marL="342900" indent="0">
              <a:lnSpc>
                <a:spcPct val="100000"/>
              </a:lnSpc>
              <a:buNone/>
              <a:defRPr sz="3300" b="1"/>
            </a:lvl3pPr>
            <a:lvl4pPr marL="514350" indent="0">
              <a:lnSpc>
                <a:spcPct val="100000"/>
              </a:lnSpc>
              <a:buNone/>
              <a:defRPr sz="3000" b="1"/>
            </a:lvl4pPr>
            <a:lvl5pPr marL="685800" indent="0">
              <a:lnSpc>
                <a:spcPct val="100000"/>
              </a:lnSpc>
              <a:buNone/>
              <a:defRPr sz="27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91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userDrawn="1"/>
        </p:nvSpPr>
        <p:spPr>
          <a:xfrm rot="5400000" flipV="1">
            <a:off x="-2724944" y="2724945"/>
            <a:ext cx="6399213" cy="949324"/>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459486" y="-1133856"/>
            <a:ext cx="798957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D6B3E3-A05B-4311-9C9A-DA8A512CAB97}" type="datetime1">
              <a:rPr lang="en-US" smtClean="0"/>
              <a:t>11/15/2025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348663" y="630935"/>
            <a:ext cx="6199632" cy="5605272"/>
          </a:xfrm>
        </p:spPr>
        <p:txBody>
          <a:bodyPr anchor="ctr">
            <a:normAutofit/>
          </a:bodyPr>
          <a:lstStyle>
            <a:lvl1pPr marL="0" indent="0">
              <a:lnSpc>
                <a:spcPct val="100000"/>
              </a:lnSpc>
              <a:buNone/>
              <a:defRPr sz="4050" b="1"/>
            </a:lvl1pPr>
            <a:lvl2pPr marL="171450" indent="0">
              <a:lnSpc>
                <a:spcPct val="100000"/>
              </a:lnSpc>
              <a:buNone/>
              <a:defRPr sz="3600" b="1"/>
            </a:lvl2pPr>
            <a:lvl3pPr marL="342900" indent="0">
              <a:lnSpc>
                <a:spcPct val="100000"/>
              </a:lnSpc>
              <a:buNone/>
              <a:defRPr sz="3300" b="1"/>
            </a:lvl3pPr>
            <a:lvl4pPr marL="514350" indent="0">
              <a:lnSpc>
                <a:spcPct val="100000"/>
              </a:lnSpc>
              <a:buNone/>
              <a:defRPr sz="3000" b="1"/>
            </a:lvl4pPr>
            <a:lvl5pPr marL="685800" indent="0">
              <a:lnSpc>
                <a:spcPct val="100000"/>
              </a:lnSpc>
              <a:buNone/>
              <a:defRPr sz="27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295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userDrawn="1"/>
        </p:nvSpPr>
        <p:spPr>
          <a:xfrm flipV="1">
            <a:off x="1" y="6099048"/>
            <a:ext cx="7865333"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459486" y="-1133856"/>
            <a:ext cx="798957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FAEFBAE2-1C27-41D0-8DBA-D202F753417F}" type="datetime1">
              <a:rPr lang="en-US" smtClean="0"/>
              <a:t>11/15/2025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5301234" y="6492240"/>
            <a:ext cx="1995678"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7365492" y="6492240"/>
            <a:ext cx="3429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12598" y="1596767"/>
            <a:ext cx="7152894" cy="4142232"/>
          </a:xfrm>
        </p:spPr>
        <p:txBody>
          <a:bodyPr anchor="b">
            <a:normAutofit/>
          </a:bodyPr>
          <a:lstStyle>
            <a:lvl1pPr marL="0" indent="0">
              <a:lnSpc>
                <a:spcPct val="100000"/>
              </a:lnSpc>
              <a:buNone/>
              <a:defRPr sz="4500" b="1"/>
            </a:lvl1pPr>
            <a:lvl2pPr marL="171450" indent="0">
              <a:lnSpc>
                <a:spcPct val="100000"/>
              </a:lnSpc>
              <a:buNone/>
              <a:defRPr sz="4050" b="1"/>
            </a:lvl2pPr>
            <a:lvl3pPr marL="342900" indent="0">
              <a:lnSpc>
                <a:spcPct val="100000"/>
              </a:lnSpc>
              <a:buNone/>
              <a:defRPr sz="3600" b="1"/>
            </a:lvl3pPr>
            <a:lvl4pPr marL="514350" indent="0">
              <a:lnSpc>
                <a:spcPct val="100000"/>
              </a:lnSpc>
              <a:buNone/>
              <a:defRPr sz="3300" b="1"/>
            </a:lvl4pPr>
            <a:lvl5pPr marL="685800" indent="0">
              <a:lnSpc>
                <a:spcPct val="100000"/>
              </a:lnSpc>
              <a:buNone/>
              <a:defRPr sz="30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922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3379" y="293303"/>
            <a:ext cx="8343774" cy="9651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323379" y="1384847"/>
            <a:ext cx="8343774" cy="490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E21D4C7-8630-4B98-978C-30388BBD4EE8}"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2449374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124712" y="1524002"/>
            <a:ext cx="6899148" cy="2871216"/>
          </a:xfrm>
        </p:spPr>
        <p:txBody>
          <a:bodyPr anchor="ctr">
            <a:normAutofit/>
          </a:bodyPr>
          <a:lstStyle>
            <a:lvl1pPr>
              <a:lnSpc>
                <a:spcPct val="110000"/>
              </a:lnSpc>
              <a:defRPr sz="30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6A453612-8941-41EA-ABBA-F717A06C8346}" type="datetime1">
              <a:rPr lang="en-US" smtClean="0"/>
              <a:t>11/15/2025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124712" y="5376672"/>
            <a:ext cx="6899148" cy="466344"/>
          </a:xfrm>
        </p:spPr>
        <p:txBody>
          <a:bodyPr>
            <a:normAutofit/>
          </a:bodyPr>
          <a:lstStyle>
            <a:lvl1pPr marL="0" indent="0">
              <a:buNone/>
              <a:defRPr sz="1650" b="1" cap="all" baseline="0">
                <a:solidFill>
                  <a:schemeClr val="accent1"/>
                </a:solidFill>
              </a:defRPr>
            </a:lvl1pPr>
            <a:lvl2pPr marL="171450" indent="0">
              <a:buNone/>
              <a:defRPr sz="1500" b="1" cap="all" baseline="0">
                <a:solidFill>
                  <a:schemeClr val="accent1"/>
                </a:solidFill>
              </a:defRPr>
            </a:lvl2pPr>
            <a:lvl3pPr marL="342900" indent="0">
              <a:buNone/>
              <a:defRPr sz="1350" b="1" cap="all" baseline="0">
                <a:solidFill>
                  <a:schemeClr val="accent1"/>
                </a:solidFill>
              </a:defRPr>
            </a:lvl3pPr>
            <a:lvl4pPr marL="514350" indent="0">
              <a:buNone/>
              <a:defRPr sz="1200" b="1" cap="all" baseline="0">
                <a:solidFill>
                  <a:schemeClr val="accent1"/>
                </a:solidFill>
              </a:defRPr>
            </a:lvl4pPr>
            <a:lvl5pPr marL="685800" indent="0">
              <a:buNone/>
              <a:defRPr sz="1050" b="1" cap="all" baseline="0">
                <a:solidFill>
                  <a:schemeClr val="accent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574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9D41517-889E-CBB7-FD17-C5FECA783B2A}"/>
              </a:ext>
            </a:extLst>
          </p:cNvPr>
          <p:cNvSpPr/>
          <p:nvPr userDrawn="1"/>
        </p:nvSpPr>
        <p:spPr>
          <a:xfrm flipV="1">
            <a:off x="0" y="823828"/>
            <a:ext cx="8539206"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322327" y="1783080"/>
            <a:ext cx="6374309" cy="2249424"/>
          </a:xfrm>
        </p:spPr>
        <p:txBody>
          <a:bodyPr anchor="t">
            <a:normAutofit/>
          </a:bodyPr>
          <a:lstStyle>
            <a:lvl1pPr>
              <a:lnSpc>
                <a:spcPct val="100000"/>
              </a:lnSpc>
              <a:defRPr sz="27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73D6CD22-E4B3-48A1-94CA-B89DB574ED80}" type="datetime1">
              <a:rPr lang="en-US" smtClean="0"/>
              <a:t>11/15/2025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6501843" y="6492240"/>
            <a:ext cx="1995678"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a:xfrm>
            <a:off x="8566101" y="6492240"/>
            <a:ext cx="3429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322326" y="5120640"/>
            <a:ext cx="4073652" cy="1289304"/>
          </a:xfrm>
        </p:spPr>
        <p:txBody>
          <a:bodyPr vert="horz" lIns="91440" tIns="45720" rIns="91440" bIns="45720" rtlCol="0" anchor="ctr">
            <a:normAutofit/>
          </a:bodyPr>
          <a:lstStyle>
            <a:lvl1pPr marL="0" indent="0">
              <a:buNone/>
              <a:defRPr lang="en-US" b="1" cap="all" baseline="0" dirty="0"/>
            </a:lvl1pPr>
            <a:lvl2pPr marL="171450" indent="0">
              <a:buNone/>
              <a:defRPr lang="en-US" b="1" cap="all" baseline="0" dirty="0"/>
            </a:lvl2pPr>
            <a:lvl3pPr marL="342900" indent="0">
              <a:buNone/>
              <a:defRPr lang="en-US" b="1" cap="all" baseline="0" dirty="0"/>
            </a:lvl3pPr>
            <a:lvl4pPr marL="514350" indent="0">
              <a:buNone/>
              <a:defRPr lang="en-US" b="1" cap="all" baseline="0" dirty="0"/>
            </a:lvl4pPr>
            <a:lvl5pPr marL="685800" indent="0">
              <a:buNone/>
              <a:defRPr lang="en-US" b="1" cap="all" baseline="0"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260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2326" y="429768"/>
            <a:ext cx="8167781" cy="1627632"/>
          </a:xfrm>
        </p:spPr>
        <p:txBody>
          <a:bodyPr anchor="t">
            <a:normAutofit/>
          </a:bodyPr>
          <a:lstStyle>
            <a:lvl1pPr>
              <a:defRPr sz="405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322326" y="3264408"/>
            <a:ext cx="8167781"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7C38B47-093E-417D-A1C3-81EEF797AC69}"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6934947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2326" y="1627318"/>
            <a:ext cx="6323076" cy="1842020"/>
          </a:xfrm>
        </p:spPr>
        <p:txBody>
          <a:bodyPr anchor="b">
            <a:normAutofit/>
          </a:bodyPr>
          <a:lstStyle>
            <a:lvl1pPr>
              <a:defRPr sz="45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322326" y="3622673"/>
            <a:ext cx="6323076" cy="1828800"/>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250925D-4314-49E4-A383-289640FEB5E3}" type="datetime1">
              <a:rPr lang="en-US" smtClean="0"/>
              <a:t>11/15/2025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1206999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2326" y="294248"/>
            <a:ext cx="8373619"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322325" y="2020825"/>
            <a:ext cx="3909156" cy="4284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4786217" y="2020823"/>
            <a:ext cx="3909156" cy="428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E2C59E0-667A-459A-BBD1-70DA72C3C576}" type="datetime1">
              <a:rPr lang="en-US" smtClean="0"/>
              <a:t>11/15/2025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04594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322326" y="276166"/>
            <a:ext cx="8373618"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322325" y="1380744"/>
            <a:ext cx="3909060" cy="559834"/>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322660" y="2021134"/>
            <a:ext cx="3908822" cy="4343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4786884" y="1380744"/>
            <a:ext cx="3909060" cy="559834"/>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4786312" y="2020888"/>
            <a:ext cx="3910013"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06CC00B-2F01-4379-B0FD-8DA094C16FA4}" type="datetime1">
              <a:rPr lang="en-US" smtClean="0"/>
              <a:t>11/15/2025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04177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322326" y="557785"/>
            <a:ext cx="2785497" cy="2212313"/>
          </a:xfrm>
        </p:spPr>
        <p:txBody>
          <a:bodyPr anchor="t">
            <a:normAutofit/>
          </a:bodyPr>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322325" y="2826137"/>
            <a:ext cx="2482596" cy="3434638"/>
          </a:xfrm>
        </p:spPr>
        <p:txBody>
          <a:bodyPr anchor="b"/>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p:nvPr>
        </p:nvSpPr>
        <p:spPr>
          <a:xfrm>
            <a:off x="3377132" y="0"/>
            <a:ext cx="5766868"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5019F103-9E7C-4D5A-827C-0D2D66EE1CD2}" type="datetime1">
              <a:rPr lang="en-US" smtClean="0"/>
              <a:t>11/15/2025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55520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22326" y="5276088"/>
            <a:ext cx="8510778" cy="786384"/>
          </a:xfrm>
        </p:spPr>
        <p:txBody>
          <a:bodyPr anchor="b">
            <a:normAutofit/>
          </a:bodyPr>
          <a:lstStyle>
            <a:lvl1pPr algn="l">
              <a:defRPr sz="33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22326" y="5980176"/>
            <a:ext cx="8510778" cy="530352"/>
          </a:xfrm>
        </p:spPr>
        <p:txBody>
          <a:bodyPr anchor="ctr">
            <a:normAutofit/>
          </a:bodyPr>
          <a:lstStyle>
            <a:lvl1pPr marL="0" indent="0" algn="l">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p:nvPr>
        </p:nvSpPr>
        <p:spPr>
          <a:xfrm>
            <a:off x="0" y="0"/>
            <a:ext cx="8799863"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2870" y="6519673"/>
            <a:ext cx="2620736" cy="365125"/>
          </a:xfrm>
        </p:spPr>
        <p:txBody>
          <a:bodyPr/>
          <a:lstStyle>
            <a:lvl1pPr>
              <a:defRPr>
                <a:solidFill>
                  <a:schemeClr val="bg1"/>
                </a:solidFill>
                <a:effectLst/>
              </a:defRPr>
            </a:lvl1pPr>
          </a:lstStyle>
          <a:p>
            <a:fld id="{8C13480A-5F85-4A30-80F2-F92581C6474C}" type="datetime1">
              <a:rPr lang="en-US" smtClean="0"/>
              <a:t>11/15/2025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657391" y="6519673"/>
            <a:ext cx="2104054" cy="365125"/>
          </a:xfrm>
        </p:spPr>
        <p:txBody>
          <a:bodyPr/>
          <a:lstStyle>
            <a:lvl1pPr>
              <a:defRPr>
                <a:solidFill>
                  <a:schemeClr val="bg1"/>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8724122" y="6519673"/>
            <a:ext cx="321905" cy="365125"/>
          </a:xfrm>
        </p:spPr>
        <p:txBody>
          <a:bodyPr vert="horz" lIns="91440" tIns="45720" rIns="91440" bIns="45720" rtlCol="0" anchor="ctr"/>
          <a:lstStyle>
            <a:lvl1pPr>
              <a:defRPr lang="en-US" smtClean="0">
                <a:solidFill>
                  <a:schemeClr val="bg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623328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22326" y="411480"/>
            <a:ext cx="3442716" cy="3739896"/>
          </a:xfrm>
        </p:spPr>
        <p:txBody>
          <a:bodyPr anchor="t">
            <a:normAutofit/>
          </a:bodyPr>
          <a:lstStyle>
            <a:lvl1pPr algn="l">
              <a:defRPr sz="39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22326" y="4873752"/>
            <a:ext cx="3154680" cy="1380744"/>
          </a:xfrm>
        </p:spPr>
        <p:txBody>
          <a:bodyPr anchor="b">
            <a:normAutofit/>
          </a:bodyPr>
          <a:lstStyle>
            <a:lvl1pPr marL="0" indent="0" algn="l">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p:nvPr>
        </p:nvSpPr>
        <p:spPr>
          <a:xfrm>
            <a:off x="4189620" y="0"/>
            <a:ext cx="495438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2BF18D3-87BE-4A2D-AD2C-B21E415FD900}" type="datetime1">
              <a:rPr lang="en-US" smtClean="0"/>
              <a:t>11/15/2025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74793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22326" y="411480"/>
            <a:ext cx="3998214" cy="3739896"/>
          </a:xfrm>
        </p:spPr>
        <p:txBody>
          <a:bodyPr anchor="t">
            <a:normAutofit/>
          </a:bodyPr>
          <a:lstStyle>
            <a:lvl1pPr algn="l">
              <a:defRPr sz="495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22326" y="4873752"/>
            <a:ext cx="3387852" cy="1380744"/>
          </a:xfrm>
        </p:spPr>
        <p:txBody>
          <a:bodyPr anchor="b">
            <a:normAutofit/>
          </a:bodyPr>
          <a:lstStyle>
            <a:lvl1pPr marL="0" indent="0" algn="l">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p:nvPr>
        </p:nvSpPr>
        <p:spPr>
          <a:xfrm>
            <a:off x="4887936" y="0"/>
            <a:ext cx="4256065"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73F0B94E-0195-4FC9-AEFD-CCBB878ACEDF}" type="datetime1">
              <a:rPr lang="en-US" smtClean="0"/>
              <a:t>11/15/2025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433427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452110" y="411480"/>
            <a:ext cx="3271266" cy="3968496"/>
          </a:xfrm>
        </p:spPr>
        <p:txBody>
          <a:bodyPr anchor="t">
            <a:normAutofit/>
          </a:bodyPr>
          <a:lstStyle>
            <a:lvl1pPr algn="l">
              <a:defRPr sz="405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452110" y="4873752"/>
            <a:ext cx="3154680" cy="1380744"/>
          </a:xfrm>
        </p:spPr>
        <p:txBody>
          <a:bodyPr anchor="b">
            <a:normAutofit/>
          </a:bodyPr>
          <a:lstStyle>
            <a:lvl1pPr marL="0" indent="0" algn="l">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p:nvPr>
        </p:nvSpPr>
        <p:spPr>
          <a:xfrm>
            <a:off x="1" y="0"/>
            <a:ext cx="4953377"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9B0F68CC-6BDD-49E7-8971-97164A4B1FA2}" type="datetime1">
              <a:rPr lang="en-US" smtClean="0"/>
              <a:t>11/15/2025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309057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userDrawn="1">
          <p15:clr>
            <a:srgbClr val="FBAE40"/>
          </p15:clr>
        </p15:guide>
        <p15:guide id="6"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322326" y="411480"/>
            <a:ext cx="8284464" cy="1828800"/>
          </a:xfrm>
        </p:spPr>
        <p:txBody>
          <a:bodyPr anchor="t">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704588" y="2423160"/>
            <a:ext cx="3902202" cy="3858768"/>
          </a:xfrm>
        </p:spPr>
        <p:txBody>
          <a:bodyPr vert="horz" lIns="91440" tIns="45720" rIns="91440" bIns="45720" rtlCol="0">
            <a:normAutofit/>
          </a:bodyPr>
          <a:lstStyle>
            <a:lvl1pPr marL="342900" indent="-342900">
              <a:buFont typeface="+mj-lt"/>
              <a:buAutoNum type="arabicPeriod"/>
              <a:defRPr lang="en-US" dirty="0"/>
            </a:lvl1pPr>
            <a:lvl2pPr marL="428625" indent="-257175">
              <a:buFont typeface="+mj-lt"/>
              <a:buAutoNum type="alphaLcPeriod"/>
              <a:defRPr lang="en-US" dirty="0"/>
            </a:lvl2pPr>
            <a:lvl3pPr marL="600075" indent="-257175">
              <a:buFont typeface="+mj-lt"/>
              <a:buAutoNum type="romanLcPeriod"/>
              <a:defRPr lang="en-US" dirty="0"/>
            </a:lvl3pPr>
            <a:lvl4pPr marL="685800" indent="-171450">
              <a:buFont typeface="+mj-lt"/>
              <a:buAutoNum type="arabicParenR"/>
              <a:defRPr lang="en-US" dirty="0"/>
            </a:lvl4pPr>
            <a:lvl5pPr marL="857250" indent="-171450">
              <a:buFont typeface="+mj-lt"/>
              <a:buAutoNum type="alphaLcParen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244D5D5-F2FF-4BCB-BACC-FA9A736697CB}" type="datetime1">
              <a:rPr lang="en-US" smtClean="0"/>
              <a:t>11/15/2025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7652401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323380" y="285211"/>
            <a:ext cx="7990184" cy="96510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323380" y="1384847"/>
            <a:ext cx="7990184" cy="4905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23380" y="6490525"/>
            <a:ext cx="2131469" cy="336141"/>
          </a:xfrm>
          <a:prstGeom prst="rect">
            <a:avLst/>
          </a:prstGeom>
        </p:spPr>
        <p:txBody>
          <a:bodyPr vert="horz" lIns="91440" tIns="45720" rIns="91440" bIns="45720" rtlCol="0" anchor="ctr"/>
          <a:lstStyle>
            <a:lvl1pPr algn="l">
              <a:defRPr sz="600">
                <a:solidFill>
                  <a:schemeClr val="tx1"/>
                </a:solidFill>
              </a:defRPr>
            </a:lvl1pPr>
          </a:lstStyle>
          <a:p>
            <a:fld id="{072E1B28-DB45-4001-B295-7D7933E04419}" type="datetime1">
              <a:rPr lang="en-US" smtClean="0"/>
              <a:t>11/15/2025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670027" y="6490525"/>
            <a:ext cx="1997126" cy="336141"/>
          </a:xfrm>
          <a:prstGeom prst="rect">
            <a:avLst/>
          </a:prstGeom>
        </p:spPr>
        <p:txBody>
          <a:bodyPr vert="horz" lIns="91440" tIns="45720" rIns="91440" bIns="45720" rtlCol="0" anchor="ctr"/>
          <a:lstStyle>
            <a:lvl1pPr algn="r">
              <a:defRPr sz="6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8736323" y="6490525"/>
            <a:ext cx="342900" cy="336141"/>
          </a:xfrm>
          <a:prstGeom prst="rect">
            <a:avLst/>
          </a:prstGeom>
        </p:spPr>
        <p:txBody>
          <a:bodyPr vert="horz" lIns="91440" tIns="45720" rIns="91440" bIns="45720" rtlCol="0" anchor="ctr"/>
          <a:lstStyle>
            <a:lvl1pPr algn="r">
              <a:defRPr sz="600">
                <a:solidFill>
                  <a:schemeClr val="tx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2368016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p:txStyles>
    <p:titleStyle>
      <a:lvl1pPr algn="l" defTabSz="685800" rtl="0" eaLnBrk="1" latinLnBrk="0" hangingPunct="1">
        <a:lnSpc>
          <a:spcPct val="90000"/>
        </a:lnSpc>
        <a:spcBef>
          <a:spcPct val="0"/>
        </a:spcBef>
        <a:buNone/>
        <a:defRPr sz="2400" b="0" kern="1200" cap="all"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350" kern="1200">
          <a:solidFill>
            <a:schemeClr val="tx1"/>
          </a:solidFill>
          <a:latin typeface="+mn-lt"/>
          <a:ea typeface="+mn-ea"/>
          <a:cs typeface="+mn-cs"/>
        </a:defRPr>
      </a:lvl1pPr>
      <a:lvl2pPr marL="34290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2pPr>
      <a:lvl3pPr marL="5143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marL="68580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4pPr>
      <a:lvl5pPr marL="857250" indent="-171450" algn="l" defTabSz="685800" rtl="0" eaLnBrk="1" latinLnBrk="0" hangingPunct="1">
        <a:lnSpc>
          <a:spcPct val="120000"/>
        </a:lnSpc>
        <a:spcBef>
          <a:spcPts val="375"/>
        </a:spcBef>
        <a:buFont typeface="Arial" panose="020B0604020202020204" pitchFamily="34" charset="0"/>
        <a:buChar char="•"/>
        <a:defRPr sz="8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C312-A975-187F-F7CC-263D5DDE0C90}"/>
              </a:ext>
            </a:extLst>
          </p:cNvPr>
          <p:cNvSpPr>
            <a:spLocks noGrp="1"/>
          </p:cNvSpPr>
          <p:nvPr>
            <p:ph type="ctrTitle"/>
          </p:nvPr>
        </p:nvSpPr>
        <p:spPr>
          <a:xfrm>
            <a:off x="1349593" y="250370"/>
            <a:ext cx="6444814" cy="4702629"/>
          </a:xfrm>
        </p:spPr>
        <p:txBody>
          <a:bodyPr anchor="b">
            <a:noAutofit/>
          </a:bodyPr>
          <a:lstStyle/>
          <a:p>
            <a:r>
              <a:rPr lang="en-US" sz="4800" dirty="0"/>
              <a:t>U.S. Political Parties From 1840 to 1860:</a:t>
            </a:r>
            <a:br>
              <a:rPr lang="en-US" sz="4800" dirty="0"/>
            </a:br>
            <a:r>
              <a:rPr lang="en-US" sz="4800" dirty="0"/>
              <a:t> </a:t>
            </a:r>
            <a:br>
              <a:rPr lang="en-US" sz="4800" dirty="0"/>
            </a:br>
            <a:r>
              <a:rPr lang="en-US" sz="4000" dirty="0"/>
              <a:t>Whigs, Republicans, Know-Nothings, and Free Soil Movements</a:t>
            </a:r>
          </a:p>
        </p:txBody>
      </p:sp>
      <p:sp>
        <p:nvSpPr>
          <p:cNvPr id="6" name="Slide Number Placeholder 5">
            <a:extLst>
              <a:ext uri="{FF2B5EF4-FFF2-40B4-BE49-F238E27FC236}">
                <a16:creationId xmlns:a16="http://schemas.microsoft.com/office/drawing/2014/main" id="{82A24A01-C792-D7E7-703E-2BC4DACBF221}"/>
              </a:ext>
            </a:extLst>
          </p:cNvPr>
          <p:cNvSpPr>
            <a:spLocks noGrp="1"/>
          </p:cNvSpPr>
          <p:nvPr>
            <p:ph type="sldNum" sz="quarter" idx="12"/>
          </p:nvPr>
        </p:nvSpPr>
        <p:spPr>
          <a:xfrm>
            <a:off x="8736323" y="5725143"/>
            <a:ext cx="342900" cy="252106"/>
          </a:xfrm>
        </p:spPr>
        <p:txBody>
          <a:bodyPr anchor="ctr">
            <a:normAutofit/>
          </a:bodyPr>
          <a:lstStyle/>
          <a:p>
            <a:pPr>
              <a:spcAft>
                <a:spcPts val="450"/>
              </a:spcAft>
            </a:pPr>
            <a:fld id="{84C450F2-3BB4-4AE4-8A35-A9D7AEA4C850}" type="slidenum">
              <a:rPr lang="en-US" smtClean="0"/>
              <a:pPr>
                <a:spcAft>
                  <a:spcPts val="450"/>
                </a:spcAft>
              </a:pPr>
              <a:t>1</a:t>
            </a:fld>
            <a:endParaRPr lang="en-US"/>
          </a:p>
        </p:txBody>
      </p:sp>
    </p:spTree>
    <p:extLst>
      <p:ext uri="{BB962C8B-B14F-4D97-AF65-F5344CB8AC3E}">
        <p14:creationId xmlns:p14="http://schemas.microsoft.com/office/powerpoint/2010/main" val="166278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4F356-AB30-0C42-1A3E-0037297C9F2F}"/>
              </a:ext>
            </a:extLst>
          </p:cNvPr>
          <p:cNvSpPr>
            <a:spLocks noGrp="1"/>
          </p:cNvSpPr>
          <p:nvPr>
            <p:ph type="title"/>
          </p:nvPr>
        </p:nvSpPr>
        <p:spPr>
          <a:xfrm>
            <a:off x="396858" y="2718499"/>
            <a:ext cx="8600186" cy="3006644"/>
          </a:xfrm>
        </p:spPr>
        <p:txBody>
          <a:bodyPr anchor="t">
            <a:normAutofit/>
          </a:bodyPr>
          <a:lstStyle/>
          <a:p>
            <a:r>
              <a:rPr lang="en-US" sz="2700" dirty="0"/>
              <a:t>Emergence of New Political Movements</a:t>
            </a:r>
          </a:p>
        </p:txBody>
      </p:sp>
    </p:spTree>
    <p:extLst>
      <p:ext uri="{BB962C8B-B14F-4D97-AF65-F5344CB8AC3E}">
        <p14:creationId xmlns:p14="http://schemas.microsoft.com/office/powerpoint/2010/main" val="1089143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38DB-FE86-5494-700C-8CAA13C7F024}"/>
              </a:ext>
            </a:extLst>
          </p:cNvPr>
          <p:cNvSpPr>
            <a:spLocks noGrp="1"/>
          </p:cNvSpPr>
          <p:nvPr>
            <p:ph type="title"/>
          </p:nvPr>
        </p:nvSpPr>
        <p:spPr>
          <a:xfrm>
            <a:off x="2045776" y="243307"/>
            <a:ext cx="6877788" cy="857250"/>
          </a:xfrm>
        </p:spPr>
        <p:txBody>
          <a:bodyPr vert="horz" lIns="68580" tIns="34290" rIns="68580" bIns="34290" rtlCol="0" anchor="b">
            <a:normAutofit/>
          </a:bodyPr>
          <a:lstStyle/>
          <a:p>
            <a:r>
              <a:rPr lang="en-US" dirty="0"/>
              <a:t>Rise of the Free Soil Party and Its Anti-Slavery Platform</a:t>
            </a:r>
          </a:p>
        </p:txBody>
      </p:sp>
      <p:pic>
        <p:nvPicPr>
          <p:cNvPr id="7" name="Content Placeholder 6" descr="19th century wood engraving">
            <a:extLst>
              <a:ext uri="{FF2B5EF4-FFF2-40B4-BE49-F238E27FC236}">
                <a16:creationId xmlns:a16="http://schemas.microsoft.com/office/drawing/2014/main" id="{0C4D2D3D-260F-4476-BB13-5A3880ACBF98}"/>
              </a:ext>
            </a:extLst>
          </p:cNvPr>
          <p:cNvPicPr>
            <a:picLocks noGrp="1" noChangeAspect="1"/>
          </p:cNvPicPr>
          <p:nvPr>
            <p:ph type="pic" sz="quarter" idx="15"/>
          </p:nvPr>
        </p:nvPicPr>
        <p:blipFill>
          <a:blip r:embed="rId3"/>
          <a:srcRect r="1" b="924"/>
          <a:stretch>
            <a:fillRect/>
          </a:stretch>
        </p:blipFill>
        <p:spPr>
          <a:xfrm>
            <a:off x="0" y="0"/>
            <a:ext cx="2008564" cy="2653385"/>
          </a:xfrm>
          <a:prstGeom prst="rect">
            <a:avLst/>
          </a:prstGeom>
          <a:noFill/>
        </p:spPr>
      </p:pic>
      <p:sp>
        <p:nvSpPr>
          <p:cNvPr id="8" name="TextBox 7">
            <a:extLst>
              <a:ext uri="{FF2B5EF4-FFF2-40B4-BE49-F238E27FC236}">
                <a16:creationId xmlns:a16="http://schemas.microsoft.com/office/drawing/2014/main" id="{B699FF82-8020-418A-B715-AB9830856BA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06219" y="1510514"/>
            <a:ext cx="6556901" cy="3367278"/>
          </a:xfrm>
          <a:prstGeom prst="rect">
            <a:avLst/>
          </a:prstGeom>
        </p:spPr>
        <p:txBody>
          <a:bodyPr>
            <a:noAutofit/>
          </a:bodyPr>
          <a:lstStyle/>
          <a:p>
            <a:pPr>
              <a:spcBef>
                <a:spcPts val="1875"/>
              </a:spcBef>
              <a:spcAft>
                <a:spcPts val="450"/>
              </a:spcAft>
            </a:pPr>
            <a:r>
              <a:rPr lang="en-US" b="1" dirty="0"/>
              <a:t>Opposition to Slavery Expansion</a:t>
            </a:r>
          </a:p>
          <a:p>
            <a:pPr marL="0" lvl="1">
              <a:spcBef>
                <a:spcPts val="750"/>
              </a:spcBef>
              <a:spcAft>
                <a:spcPts val="450"/>
              </a:spcAft>
            </a:pPr>
            <a:r>
              <a:rPr lang="en-US" dirty="0"/>
              <a:t>The Free Soil Party actively opposed the spread of slavery into new western territories, shaping political discourse.</a:t>
            </a:r>
          </a:p>
          <a:p>
            <a:pPr>
              <a:spcBef>
                <a:spcPts val="1875"/>
              </a:spcBef>
              <a:spcAft>
                <a:spcPts val="450"/>
              </a:spcAft>
            </a:pPr>
            <a:r>
              <a:rPr lang="en-US" b="1" dirty="0"/>
              <a:t>Attraction of Anti-Slavery Advocates</a:t>
            </a:r>
          </a:p>
          <a:p>
            <a:pPr marL="0" lvl="1">
              <a:spcBef>
                <a:spcPts val="750"/>
              </a:spcBef>
              <a:spcAft>
                <a:spcPts val="450"/>
              </a:spcAft>
            </a:pPr>
            <a:r>
              <a:rPr lang="en-US" dirty="0"/>
              <a:t>The party attracted supporters who were committed to preventing slavery's growth despite their limited electoral victories.</a:t>
            </a:r>
          </a:p>
          <a:p>
            <a:pPr>
              <a:spcBef>
                <a:spcPts val="1875"/>
              </a:spcBef>
              <a:spcAft>
                <a:spcPts val="450"/>
              </a:spcAft>
            </a:pPr>
            <a:r>
              <a:rPr lang="en-US" b="1" dirty="0"/>
              <a:t>Influence on National Debate</a:t>
            </a:r>
          </a:p>
          <a:p>
            <a:pPr marL="0" lvl="1">
              <a:spcBef>
                <a:spcPts val="750"/>
              </a:spcBef>
              <a:spcAft>
                <a:spcPts val="450"/>
              </a:spcAft>
            </a:pPr>
            <a:r>
              <a:rPr lang="en-US" dirty="0"/>
              <a:t>Despite limited success at the polls, the Free Soil Party significantly influenced the national conversation on slavery.</a:t>
            </a:r>
          </a:p>
        </p:txBody>
      </p:sp>
    </p:spTree>
    <p:extLst>
      <p:ext uri="{BB962C8B-B14F-4D97-AF65-F5344CB8AC3E}">
        <p14:creationId xmlns:p14="http://schemas.microsoft.com/office/powerpoint/2010/main" val="76757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2814-7E5D-D9F7-E059-ACD2ADD05A9B}"/>
              </a:ext>
            </a:extLst>
          </p:cNvPr>
          <p:cNvSpPr>
            <a:spLocks noGrp="1"/>
          </p:cNvSpPr>
          <p:nvPr>
            <p:ph type="title"/>
          </p:nvPr>
        </p:nvSpPr>
        <p:spPr>
          <a:xfrm>
            <a:off x="1851545" y="1008779"/>
            <a:ext cx="6884779" cy="857250"/>
          </a:xfrm>
        </p:spPr>
        <p:txBody>
          <a:bodyPr vert="horz" lIns="68580" tIns="34290" rIns="68580" bIns="34290" rtlCol="0" anchor="b">
            <a:normAutofit/>
          </a:bodyPr>
          <a:lstStyle/>
          <a:p>
            <a:r>
              <a:rPr lang="en-US" sz="1875" dirty="0"/>
              <a:t>The Political Influence and Eventual Decline of These Movements</a:t>
            </a:r>
          </a:p>
        </p:txBody>
      </p:sp>
      <p:pic>
        <p:nvPicPr>
          <p:cNvPr id="7" name="Content Placeholder 6" descr="Political Rally - Vote. A skimmer hat with a Vote button sitting on a table against a large US flag in the background. ">
            <a:extLst>
              <a:ext uri="{FF2B5EF4-FFF2-40B4-BE49-F238E27FC236}">
                <a16:creationId xmlns:a16="http://schemas.microsoft.com/office/drawing/2014/main" id="{8F9FBC6B-F43E-454D-A7C2-FC03383E5760}"/>
              </a:ext>
            </a:extLst>
          </p:cNvPr>
          <p:cNvPicPr>
            <a:picLocks noGrp="1" noChangeAspect="1"/>
          </p:cNvPicPr>
          <p:nvPr>
            <p:ph type="pic" sz="quarter" idx="15"/>
          </p:nvPr>
        </p:nvPicPr>
        <p:blipFill>
          <a:blip r:embed="rId3"/>
          <a:srcRect t="12151" r="2" b="2"/>
          <a:stretch>
            <a:fillRect/>
          </a:stretch>
        </p:blipFill>
        <p:spPr>
          <a:xfrm>
            <a:off x="16" y="857258"/>
            <a:ext cx="1804292" cy="2383535"/>
          </a:xfrm>
          <a:prstGeom prst="rect">
            <a:avLst/>
          </a:prstGeom>
          <a:noFill/>
        </p:spPr>
      </p:pic>
      <p:sp>
        <p:nvSpPr>
          <p:cNvPr id="8" name="TextBox 7">
            <a:extLst>
              <a:ext uri="{FF2B5EF4-FFF2-40B4-BE49-F238E27FC236}">
                <a16:creationId xmlns:a16="http://schemas.microsoft.com/office/drawing/2014/main" id="{AADACE98-BE66-44AD-97B3-93209BA46E8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081893" y="2228850"/>
            <a:ext cx="6784522" cy="3367278"/>
          </a:xfrm>
          <a:prstGeom prst="rect">
            <a:avLst/>
          </a:prstGeom>
        </p:spPr>
        <p:txBody>
          <a:bodyPr>
            <a:normAutofit fontScale="92500" lnSpcReduction="10000"/>
          </a:bodyPr>
          <a:lstStyle/>
          <a:p>
            <a:pPr>
              <a:spcBef>
                <a:spcPts val="1875"/>
              </a:spcBef>
              <a:spcAft>
                <a:spcPts val="450"/>
              </a:spcAft>
            </a:pPr>
            <a:r>
              <a:rPr lang="en-US" b="1" dirty="0"/>
              <a:t>Short-Term Political Influence</a:t>
            </a:r>
          </a:p>
          <a:p>
            <a:pPr marL="0" lvl="1">
              <a:spcBef>
                <a:spcPts val="750"/>
              </a:spcBef>
              <a:spcAft>
                <a:spcPts val="450"/>
              </a:spcAft>
            </a:pPr>
            <a:r>
              <a:rPr lang="en-US" dirty="0"/>
              <a:t>The Free Soil and Know-Nothing parties significantly influenced political debates in their brief existence.</a:t>
            </a:r>
          </a:p>
          <a:p>
            <a:pPr>
              <a:spcBef>
                <a:spcPts val="1875"/>
              </a:spcBef>
              <a:spcAft>
                <a:spcPts val="450"/>
              </a:spcAft>
            </a:pPr>
            <a:r>
              <a:rPr lang="en-US" b="1" dirty="0"/>
              <a:t>Absorption by Larger Parties</a:t>
            </a:r>
          </a:p>
          <a:p>
            <a:pPr marL="0" lvl="1">
              <a:spcBef>
                <a:spcPts val="750"/>
              </a:spcBef>
              <a:spcAft>
                <a:spcPts val="450"/>
              </a:spcAft>
            </a:pPr>
            <a:r>
              <a:rPr lang="en-US" dirty="0"/>
              <a:t>Issues championed by these parties were eventually absorbed by larger parties, especially the Republican Party.</a:t>
            </a:r>
          </a:p>
          <a:p>
            <a:pPr>
              <a:spcBef>
                <a:spcPts val="1875"/>
              </a:spcBef>
              <a:spcAft>
                <a:spcPts val="450"/>
              </a:spcAft>
            </a:pPr>
            <a:r>
              <a:rPr lang="en-US" b="1" dirty="0"/>
              <a:t>Decline and Dissolution</a:t>
            </a:r>
          </a:p>
          <a:p>
            <a:pPr marL="0" lvl="1">
              <a:spcBef>
                <a:spcPts val="750"/>
              </a:spcBef>
              <a:spcAft>
                <a:spcPts val="450"/>
              </a:spcAft>
            </a:pPr>
            <a:r>
              <a:rPr lang="en-US" dirty="0"/>
              <a:t>Both parties declined as their unique issues lost distinct political identity within major parties.</a:t>
            </a:r>
          </a:p>
        </p:txBody>
      </p:sp>
      <p:sp>
        <p:nvSpPr>
          <p:cNvPr id="6" name="Slide Number Placeholder 5">
            <a:extLst>
              <a:ext uri="{FF2B5EF4-FFF2-40B4-BE49-F238E27FC236}">
                <a16:creationId xmlns:a16="http://schemas.microsoft.com/office/drawing/2014/main" id="{859569BD-AC0A-431E-6800-E4CF2A0B3B95}"/>
              </a:ext>
            </a:extLst>
          </p:cNvPr>
          <p:cNvSpPr>
            <a:spLocks noGrp="1"/>
          </p:cNvSpPr>
          <p:nvPr>
            <p:ph type="sldNum" sz="quarter" idx="12"/>
          </p:nvPr>
        </p:nvSpPr>
        <p:spPr>
          <a:xfrm>
            <a:off x="8736323" y="5725143"/>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12</a:t>
            </a:fld>
            <a:endParaRPr lang="en-US"/>
          </a:p>
        </p:txBody>
      </p:sp>
    </p:spTree>
    <p:extLst>
      <p:ext uri="{BB962C8B-B14F-4D97-AF65-F5344CB8AC3E}">
        <p14:creationId xmlns:p14="http://schemas.microsoft.com/office/powerpoint/2010/main" val="1993336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2F2B-95A2-27C1-F3A8-1DE4C4773ED8}"/>
              </a:ext>
            </a:extLst>
          </p:cNvPr>
          <p:cNvSpPr>
            <a:spLocks noGrp="1"/>
          </p:cNvSpPr>
          <p:nvPr>
            <p:ph type="title"/>
          </p:nvPr>
        </p:nvSpPr>
        <p:spPr>
          <a:xfrm>
            <a:off x="331544" y="1827634"/>
            <a:ext cx="8681828" cy="3006644"/>
          </a:xfrm>
        </p:spPr>
        <p:txBody>
          <a:bodyPr anchor="t">
            <a:normAutofit/>
          </a:bodyPr>
          <a:lstStyle/>
          <a:p>
            <a:r>
              <a:rPr lang="en-US" sz="3000" dirty="0"/>
              <a:t>The Republican Party: </a:t>
            </a:r>
            <a:br>
              <a:rPr lang="en-US" sz="3000" dirty="0"/>
            </a:br>
            <a:br>
              <a:rPr lang="en-US" sz="3000" dirty="0"/>
            </a:br>
            <a:r>
              <a:rPr lang="en-US" sz="3000" dirty="0"/>
              <a:t>                    Rise and Realignment</a:t>
            </a:r>
          </a:p>
        </p:txBody>
      </p:sp>
    </p:spTree>
    <p:extLst>
      <p:ext uri="{BB962C8B-B14F-4D97-AF65-F5344CB8AC3E}">
        <p14:creationId xmlns:p14="http://schemas.microsoft.com/office/powerpoint/2010/main" val="1333129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2C98-40DC-699E-36EB-60AA5952AE65}"/>
              </a:ext>
            </a:extLst>
          </p:cNvPr>
          <p:cNvSpPr>
            <a:spLocks noGrp="1"/>
          </p:cNvSpPr>
          <p:nvPr>
            <p:ph type="title"/>
          </p:nvPr>
        </p:nvSpPr>
        <p:spPr>
          <a:xfrm>
            <a:off x="323379" y="1077227"/>
            <a:ext cx="8343774" cy="723826"/>
          </a:xfrm>
        </p:spPr>
        <p:txBody>
          <a:bodyPr anchor="b">
            <a:normAutofit/>
          </a:bodyPr>
          <a:lstStyle/>
          <a:p>
            <a:r>
              <a:rPr lang="en-US" sz="2250" dirty="0"/>
              <a:t>Origins and Founding Members of </a:t>
            </a:r>
            <a:br>
              <a:rPr lang="en-US" sz="2250" dirty="0"/>
            </a:br>
            <a:r>
              <a:rPr lang="en-US" sz="2250" dirty="0"/>
              <a:t>                                           the Republican Party</a:t>
            </a:r>
          </a:p>
        </p:txBody>
      </p:sp>
      <p:sp>
        <p:nvSpPr>
          <p:cNvPr id="4" name="Date Placeholder 3">
            <a:extLst>
              <a:ext uri="{FF2B5EF4-FFF2-40B4-BE49-F238E27FC236}">
                <a16:creationId xmlns:a16="http://schemas.microsoft.com/office/drawing/2014/main" id="{32028B7B-B58D-7E18-8319-8D1A61680085}"/>
              </a:ext>
            </a:extLst>
          </p:cNvPr>
          <p:cNvSpPr>
            <a:spLocks noGrp="1"/>
          </p:cNvSpPr>
          <p:nvPr>
            <p:ph type="dt" sz="half" idx="10"/>
          </p:nvPr>
        </p:nvSpPr>
        <p:spPr>
          <a:xfrm>
            <a:off x="323380" y="5725143"/>
            <a:ext cx="2131469" cy="252106"/>
          </a:xfrm>
        </p:spPr>
        <p:txBody>
          <a:bodyPr anchor="ctr">
            <a:normAutofit/>
          </a:bodyPr>
          <a:lstStyle/>
          <a:p>
            <a:pPr>
              <a:spcAft>
                <a:spcPts val="450"/>
              </a:spcAft>
            </a:pPr>
            <a:fld id="{FE21D4C7-8630-4B98-978C-30388BBD4EE8}" type="datetime1">
              <a:rPr lang="en-US" smtClean="0"/>
              <a:pPr>
                <a:spcAft>
                  <a:spcPts val="450"/>
                </a:spcAft>
              </a:pPr>
              <a:t>11/15/2025</a:t>
            </a:fld>
            <a:endParaRPr lang="en-US"/>
          </a:p>
        </p:txBody>
      </p:sp>
      <p:graphicFrame>
        <p:nvGraphicFramePr>
          <p:cNvPr id="7" name="Content Placeholder 7">
            <a:extLst>
              <a:ext uri="{FF2B5EF4-FFF2-40B4-BE49-F238E27FC236}">
                <a16:creationId xmlns:a16="http://schemas.microsoft.com/office/drawing/2014/main" id="{1E2A643E-21FA-4CE6-AFE5-070385B829FA}"/>
              </a:ext>
            </a:extLst>
          </p:cNvPr>
          <p:cNvGraphicFramePr>
            <a:graphicFrameLocks noGrp="1"/>
          </p:cNvGraphicFramePr>
          <p:nvPr>
            <p:ph idx="1"/>
            <p:extLst>
              <p:ext uri="{D42A27DB-BD31-4B8C-83A1-F6EECF244321}">
                <p14:modId xmlns:p14="http://schemas.microsoft.com/office/powerpoint/2010/main" val="112370198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357965" y="2298412"/>
          <a:ext cx="8343774" cy="3678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408561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AA85-F48F-FE5F-CD6B-3ED0B9BCCB9A}"/>
              </a:ext>
            </a:extLst>
          </p:cNvPr>
          <p:cNvSpPr>
            <a:spLocks noGrp="1"/>
          </p:cNvSpPr>
          <p:nvPr>
            <p:ph type="title"/>
          </p:nvPr>
        </p:nvSpPr>
        <p:spPr>
          <a:xfrm>
            <a:off x="365869" y="250371"/>
            <a:ext cx="6053981" cy="1396529"/>
          </a:xfrm>
        </p:spPr>
        <p:txBody>
          <a:bodyPr vert="horz" lIns="68580" tIns="34290" rIns="68580" bIns="34290" rtlCol="0" anchor="b">
            <a:noAutofit/>
          </a:bodyPr>
          <a:lstStyle/>
          <a:p>
            <a:r>
              <a:rPr lang="en-US" dirty="0"/>
              <a:t>Republican Positions on Slavery &amp; National Growth</a:t>
            </a:r>
          </a:p>
        </p:txBody>
      </p:sp>
      <p:sp>
        <p:nvSpPr>
          <p:cNvPr id="8" name="TextBox 7">
            <a:extLst>
              <a:ext uri="{FF2B5EF4-FFF2-40B4-BE49-F238E27FC236}">
                <a16:creationId xmlns:a16="http://schemas.microsoft.com/office/drawing/2014/main" id="{4758946A-A1C6-463D-AFFE-7FA0476CF7E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41946" y="2693907"/>
            <a:ext cx="7994377" cy="3913722"/>
          </a:xfrm>
          <a:prstGeom prst="rect">
            <a:avLst/>
          </a:prstGeom>
        </p:spPr>
        <p:txBody>
          <a:bodyPr>
            <a:noAutofit/>
          </a:bodyPr>
          <a:lstStyle/>
          <a:p>
            <a:pPr>
              <a:lnSpc>
                <a:spcPct val="90000"/>
              </a:lnSpc>
              <a:spcBef>
                <a:spcPts val="1875"/>
              </a:spcBef>
              <a:spcAft>
                <a:spcPts val="450"/>
              </a:spcAft>
            </a:pPr>
            <a:r>
              <a:rPr lang="en-US" sz="2000" b="1" dirty="0"/>
              <a:t>Opposition to Slavery Expansion</a:t>
            </a:r>
          </a:p>
          <a:p>
            <a:pPr marL="0" lvl="1">
              <a:lnSpc>
                <a:spcPct val="90000"/>
              </a:lnSpc>
              <a:spcBef>
                <a:spcPts val="750"/>
              </a:spcBef>
              <a:spcAft>
                <a:spcPts val="450"/>
              </a:spcAft>
            </a:pPr>
            <a:r>
              <a:rPr lang="en-US" sz="2000" dirty="0"/>
              <a:t>The party focused on preventing the spread of slavery into new territories and states.</a:t>
            </a:r>
          </a:p>
          <a:p>
            <a:pPr>
              <a:lnSpc>
                <a:spcPct val="90000"/>
              </a:lnSpc>
              <a:spcBef>
                <a:spcPts val="1875"/>
              </a:spcBef>
              <a:spcAft>
                <a:spcPts val="450"/>
              </a:spcAft>
            </a:pPr>
            <a:r>
              <a:rPr lang="en-US" sz="2000" b="1" dirty="0"/>
              <a:t>Economic Development Support</a:t>
            </a:r>
          </a:p>
          <a:p>
            <a:pPr marL="0" lvl="1">
              <a:lnSpc>
                <a:spcPct val="90000"/>
              </a:lnSpc>
              <a:spcBef>
                <a:spcPts val="750"/>
              </a:spcBef>
              <a:spcAft>
                <a:spcPts val="450"/>
              </a:spcAft>
            </a:pPr>
            <a:r>
              <a:rPr lang="en-US" sz="2000" dirty="0"/>
              <a:t>Promoted policies to foster national economic growth through industry and commerce.</a:t>
            </a:r>
          </a:p>
          <a:p>
            <a:pPr>
              <a:lnSpc>
                <a:spcPct val="90000"/>
              </a:lnSpc>
              <a:spcBef>
                <a:spcPts val="1875"/>
              </a:spcBef>
              <a:spcAft>
                <a:spcPts val="450"/>
              </a:spcAft>
            </a:pPr>
            <a:r>
              <a:rPr lang="en-US" sz="2000" b="1" dirty="0"/>
              <a:t>Infrastructure and Free Labor</a:t>
            </a:r>
          </a:p>
          <a:p>
            <a:pPr marL="0" lvl="1">
              <a:lnSpc>
                <a:spcPct val="90000"/>
              </a:lnSpc>
              <a:spcBef>
                <a:spcPts val="750"/>
              </a:spcBef>
              <a:spcAft>
                <a:spcPts val="450"/>
              </a:spcAft>
            </a:pPr>
            <a:r>
              <a:rPr lang="en-US" sz="2000" dirty="0"/>
              <a:t>Supported infrastructure projects and upheld ideals of free labor over slavery.</a:t>
            </a:r>
          </a:p>
        </p:txBody>
      </p:sp>
      <p:pic>
        <p:nvPicPr>
          <p:cNvPr id="7" name="Content Placeholder 6" descr="Shot of a businessman holding on to a bunch of cryptocurrency balloons on top of a graph against a white background">
            <a:extLst>
              <a:ext uri="{FF2B5EF4-FFF2-40B4-BE49-F238E27FC236}">
                <a16:creationId xmlns:a16="http://schemas.microsoft.com/office/drawing/2014/main" id="{7B4B14C5-710E-4D21-9B48-DF3763F9B3E2}"/>
              </a:ext>
            </a:extLst>
          </p:cNvPr>
          <p:cNvPicPr>
            <a:picLocks noGrp="1" noChangeAspect="1"/>
          </p:cNvPicPr>
          <p:nvPr>
            <p:ph type="pic" sz="quarter" idx="15"/>
          </p:nvPr>
        </p:nvPicPr>
        <p:blipFill>
          <a:blip r:embed="rId3"/>
          <a:srcRect r="1" b="2947"/>
          <a:stretch>
            <a:fillRect/>
          </a:stretch>
        </p:blipFill>
        <p:spPr>
          <a:xfrm>
            <a:off x="6662040" y="100075"/>
            <a:ext cx="2481960" cy="2065563"/>
          </a:xfrm>
          <a:prstGeom prst="rect">
            <a:avLst/>
          </a:prstGeom>
          <a:noFill/>
        </p:spPr>
      </p:pic>
    </p:spTree>
    <p:extLst>
      <p:ext uri="{BB962C8B-B14F-4D97-AF65-F5344CB8AC3E}">
        <p14:creationId xmlns:p14="http://schemas.microsoft.com/office/powerpoint/2010/main" val="2162424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3532-AF6E-872D-EE00-18F529915E56}"/>
              </a:ext>
            </a:extLst>
          </p:cNvPr>
          <p:cNvSpPr>
            <a:spLocks noGrp="1"/>
          </p:cNvSpPr>
          <p:nvPr>
            <p:ph type="title"/>
          </p:nvPr>
        </p:nvSpPr>
        <p:spPr>
          <a:xfrm>
            <a:off x="3624943" y="1045029"/>
            <a:ext cx="5167013" cy="724335"/>
          </a:xfrm>
        </p:spPr>
        <p:txBody>
          <a:bodyPr vert="horz" lIns="68580" tIns="34290" rIns="68580" bIns="34290" rtlCol="0" anchor="b">
            <a:normAutofit/>
          </a:bodyPr>
          <a:lstStyle/>
          <a:p>
            <a:r>
              <a:rPr lang="en-US" sz="1875" dirty="0"/>
              <a:t>Impact of the Republican Party on the 1860 Election</a:t>
            </a:r>
          </a:p>
        </p:txBody>
      </p:sp>
      <p:pic>
        <p:nvPicPr>
          <p:cNvPr id="7" name="Content Placeholder 6" descr="Macro Photo of Declaration of Independence (1776) in a Two (2) Dollars bill. ">
            <a:extLst>
              <a:ext uri="{FF2B5EF4-FFF2-40B4-BE49-F238E27FC236}">
                <a16:creationId xmlns:a16="http://schemas.microsoft.com/office/drawing/2014/main" id="{1AB602B8-2D85-49B5-AA3A-065938BFC8F1}"/>
              </a:ext>
            </a:extLst>
          </p:cNvPr>
          <p:cNvPicPr>
            <a:picLocks noGrp="1" noChangeAspect="1"/>
          </p:cNvPicPr>
          <p:nvPr>
            <p:ph type="pic" sz="quarter" idx="15"/>
          </p:nvPr>
        </p:nvPicPr>
        <p:blipFill>
          <a:blip r:embed="rId3"/>
          <a:srcRect l="35032" r="17831"/>
          <a:stretch>
            <a:fillRect/>
          </a:stretch>
        </p:blipFill>
        <p:spPr>
          <a:xfrm>
            <a:off x="15" y="857258"/>
            <a:ext cx="3483292" cy="2881985"/>
          </a:xfrm>
          <a:prstGeom prst="rect">
            <a:avLst/>
          </a:prstGeom>
          <a:noFill/>
        </p:spPr>
      </p:pic>
      <p:sp>
        <p:nvSpPr>
          <p:cNvPr id="8" name="TextBox 7">
            <a:extLst>
              <a:ext uri="{FF2B5EF4-FFF2-40B4-BE49-F238E27FC236}">
                <a16:creationId xmlns:a16="http://schemas.microsoft.com/office/drawing/2014/main" id="{53A56ABF-5AAB-4AA7-BA18-BAA49A7B21B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24943" y="2564892"/>
            <a:ext cx="5167013" cy="3031236"/>
          </a:xfrm>
          <a:prstGeom prst="rect">
            <a:avLst/>
          </a:prstGeom>
        </p:spPr>
        <p:txBody>
          <a:bodyPr>
            <a:noAutofit/>
          </a:bodyPr>
          <a:lstStyle/>
          <a:p>
            <a:pPr>
              <a:lnSpc>
                <a:spcPct val="90000"/>
              </a:lnSpc>
              <a:spcBef>
                <a:spcPts val="1875"/>
              </a:spcBef>
              <a:spcAft>
                <a:spcPts val="450"/>
              </a:spcAft>
            </a:pPr>
            <a:r>
              <a:rPr lang="en-US" sz="1500" b="1" dirty="0"/>
              <a:t>Republican Party's Rise</a:t>
            </a:r>
          </a:p>
          <a:p>
            <a:pPr marL="0" lvl="1">
              <a:lnSpc>
                <a:spcPct val="90000"/>
              </a:lnSpc>
              <a:spcBef>
                <a:spcPts val="750"/>
              </a:spcBef>
              <a:spcAft>
                <a:spcPts val="450"/>
              </a:spcAft>
            </a:pPr>
            <a:r>
              <a:rPr lang="en-US" sz="1500" dirty="0"/>
              <a:t>The Republican Party emerged as a major political force in 1860 leading to Abraham Lincoln's historic election as president.</a:t>
            </a:r>
          </a:p>
          <a:p>
            <a:pPr>
              <a:lnSpc>
                <a:spcPct val="90000"/>
              </a:lnSpc>
              <a:spcBef>
                <a:spcPts val="1875"/>
              </a:spcBef>
              <a:spcAft>
                <a:spcPts val="450"/>
              </a:spcAft>
            </a:pPr>
            <a:r>
              <a:rPr lang="en-US" sz="1500" b="1" dirty="0"/>
              <a:t>Secession Crisis Trigger</a:t>
            </a:r>
          </a:p>
          <a:p>
            <a:pPr marL="0" lvl="1">
              <a:lnSpc>
                <a:spcPct val="90000"/>
              </a:lnSpc>
              <a:spcBef>
                <a:spcPts val="750"/>
              </a:spcBef>
              <a:spcAft>
                <a:spcPts val="450"/>
              </a:spcAft>
            </a:pPr>
            <a:r>
              <a:rPr lang="en-US" sz="1500" dirty="0"/>
              <a:t>Lincoln's election intensified sectional tensions, triggering southern states to secede from the Union.</a:t>
            </a:r>
          </a:p>
          <a:p>
            <a:pPr>
              <a:lnSpc>
                <a:spcPct val="90000"/>
              </a:lnSpc>
              <a:spcBef>
                <a:spcPts val="1875"/>
              </a:spcBef>
              <a:spcAft>
                <a:spcPts val="450"/>
              </a:spcAft>
            </a:pPr>
            <a:r>
              <a:rPr lang="en-US" sz="1500" b="1" dirty="0"/>
              <a:t>Civil War Prelude</a:t>
            </a:r>
          </a:p>
          <a:p>
            <a:pPr marL="0" lvl="1">
              <a:lnSpc>
                <a:spcPct val="90000"/>
              </a:lnSpc>
              <a:spcBef>
                <a:spcPts val="750"/>
              </a:spcBef>
              <a:spcAft>
                <a:spcPts val="450"/>
              </a:spcAft>
            </a:pPr>
            <a:r>
              <a:rPr lang="en-US" sz="1500" dirty="0"/>
              <a:t>The 1860 election set the stage for the American Civil War, fundamentally reshaping the nation’s future.</a:t>
            </a:r>
          </a:p>
        </p:txBody>
      </p:sp>
    </p:spTree>
    <p:extLst>
      <p:ext uri="{BB962C8B-B14F-4D97-AF65-F5344CB8AC3E}">
        <p14:creationId xmlns:p14="http://schemas.microsoft.com/office/powerpoint/2010/main" val="1194170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04820-D099-96CC-8E31-013181BDBE7A}"/>
              </a:ext>
            </a:extLst>
          </p:cNvPr>
          <p:cNvSpPr>
            <a:spLocks noGrp="1"/>
          </p:cNvSpPr>
          <p:nvPr>
            <p:ph type="title"/>
          </p:nvPr>
        </p:nvSpPr>
        <p:spPr>
          <a:xfrm>
            <a:off x="1961810" y="457965"/>
            <a:ext cx="6322219" cy="846194"/>
          </a:xfrm>
        </p:spPr>
        <p:txBody>
          <a:bodyPr anchor="b">
            <a:normAutofit/>
          </a:bodyPr>
          <a:lstStyle/>
          <a:p>
            <a:r>
              <a:rPr lang="en-US" dirty="0"/>
              <a:t>Conclusion</a:t>
            </a:r>
          </a:p>
        </p:txBody>
      </p:sp>
      <p:graphicFrame>
        <p:nvGraphicFramePr>
          <p:cNvPr id="10" name="Content Placeholder 2">
            <a:extLst>
              <a:ext uri="{FF2B5EF4-FFF2-40B4-BE49-F238E27FC236}">
                <a16:creationId xmlns:a16="http://schemas.microsoft.com/office/drawing/2014/main" id="{88834A89-CE2D-31B4-55D4-2B6DBEE39DA1}"/>
              </a:ext>
            </a:extLst>
          </p:cNvPr>
          <p:cNvGraphicFramePr>
            <a:graphicFrameLocks noGrp="1"/>
          </p:cNvGraphicFramePr>
          <p:nvPr>
            <p:ph sz="quarter" idx="14"/>
            <p:extLst>
              <p:ext uri="{D42A27DB-BD31-4B8C-83A1-F6EECF244321}">
                <p14:modId xmlns:p14="http://schemas.microsoft.com/office/powerpoint/2010/main" val="1619558140"/>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910488" y="2191770"/>
          <a:ext cx="7210255" cy="137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1059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E134-1F23-3E55-177E-D94436005B7F}"/>
              </a:ext>
            </a:extLst>
          </p:cNvPr>
          <p:cNvSpPr>
            <a:spLocks noGrp="1"/>
          </p:cNvSpPr>
          <p:nvPr>
            <p:ph type="ctrTitle"/>
          </p:nvPr>
        </p:nvSpPr>
        <p:spPr>
          <a:xfrm>
            <a:off x="364671" y="1371599"/>
            <a:ext cx="8414657" cy="2264229"/>
          </a:xfrm>
        </p:spPr>
        <p:txBody>
          <a:bodyPr anchor="b">
            <a:noAutofit/>
          </a:bodyPr>
          <a:lstStyle/>
          <a:p>
            <a:r>
              <a:rPr lang="en-US" sz="3200" dirty="0"/>
              <a:t>The Know Nothing Political Party: America's Nativist Movement of the Mid-1800s</a:t>
            </a:r>
          </a:p>
        </p:txBody>
      </p:sp>
      <p:sp>
        <p:nvSpPr>
          <p:cNvPr id="3" name="Subtitle 2">
            <a:extLst>
              <a:ext uri="{FF2B5EF4-FFF2-40B4-BE49-F238E27FC236}">
                <a16:creationId xmlns:a16="http://schemas.microsoft.com/office/drawing/2014/main" id="{2ADECA34-3965-48E6-73DC-DBB6836EC713}"/>
              </a:ext>
            </a:extLst>
          </p:cNvPr>
          <p:cNvSpPr>
            <a:spLocks noGrp="1"/>
          </p:cNvSpPr>
          <p:nvPr>
            <p:ph type="subTitle" idx="1"/>
          </p:nvPr>
        </p:nvSpPr>
        <p:spPr>
          <a:xfrm>
            <a:off x="1690073" y="78128"/>
            <a:ext cx="5763854" cy="530284"/>
          </a:xfrm>
        </p:spPr>
        <p:txBody>
          <a:bodyPr>
            <a:normAutofit/>
          </a:bodyPr>
          <a:lstStyle/>
          <a:p>
            <a:r>
              <a:rPr lang="en-US" sz="1600" dirty="0"/>
              <a:t>Origins and impact of 19th-century nativist politics</a:t>
            </a:r>
          </a:p>
        </p:txBody>
      </p:sp>
    </p:spTree>
    <p:extLst>
      <p:ext uri="{BB962C8B-B14F-4D97-AF65-F5344CB8AC3E}">
        <p14:creationId xmlns:p14="http://schemas.microsoft.com/office/powerpoint/2010/main" val="170280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F98C-993C-9909-A515-B7DD56E57D7C}"/>
              </a:ext>
            </a:extLst>
          </p:cNvPr>
          <p:cNvSpPr>
            <a:spLocks noGrp="1"/>
          </p:cNvSpPr>
          <p:nvPr>
            <p:ph type="title"/>
          </p:nvPr>
        </p:nvSpPr>
        <p:spPr>
          <a:xfrm>
            <a:off x="1153886" y="750056"/>
            <a:ext cx="7217227" cy="736279"/>
          </a:xfrm>
        </p:spPr>
        <p:txBody>
          <a:bodyPr vert="horz" lIns="68580" tIns="34290" rIns="68580" bIns="34290" rtlCol="0" anchor="b">
            <a:normAutofit/>
          </a:bodyPr>
          <a:lstStyle/>
          <a:p>
            <a:r>
              <a:rPr lang="en-US" sz="2000" dirty="0"/>
              <a:t>Rise of Nativism and Anti-Immigrant Sentiment</a:t>
            </a:r>
          </a:p>
        </p:txBody>
      </p:sp>
      <p:sp>
        <p:nvSpPr>
          <p:cNvPr id="8" name="TextBox 7">
            <a:extLst>
              <a:ext uri="{FF2B5EF4-FFF2-40B4-BE49-F238E27FC236}">
                <a16:creationId xmlns:a16="http://schemas.microsoft.com/office/drawing/2014/main" id="{0B9FA5B8-2A34-4405-9DDE-C96429A5074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7124" y="1869627"/>
            <a:ext cx="5229388" cy="3031236"/>
          </a:xfrm>
          <a:prstGeom prst="rect">
            <a:avLst/>
          </a:prstGeom>
        </p:spPr>
        <p:txBody>
          <a:bodyPr>
            <a:noAutofit/>
          </a:bodyPr>
          <a:lstStyle/>
          <a:p>
            <a:pPr>
              <a:lnSpc>
                <a:spcPct val="90000"/>
              </a:lnSpc>
              <a:spcBef>
                <a:spcPts val="1875"/>
              </a:spcBef>
              <a:spcAft>
                <a:spcPts val="450"/>
              </a:spcAft>
            </a:pPr>
            <a:r>
              <a:rPr lang="en-US" sz="2000" b="1" dirty="0"/>
              <a:t>Growth of Nativism</a:t>
            </a:r>
          </a:p>
          <a:p>
            <a:pPr marL="0" lvl="1">
              <a:lnSpc>
                <a:spcPct val="90000"/>
              </a:lnSpc>
              <a:spcBef>
                <a:spcPts val="750"/>
              </a:spcBef>
              <a:spcAft>
                <a:spcPts val="450"/>
              </a:spcAft>
            </a:pPr>
            <a:r>
              <a:rPr lang="en-US" sz="2000" dirty="0"/>
              <a:t>Nativism intensified due to fears that immigrants endangered traditional cultural values and economic stability.</a:t>
            </a:r>
          </a:p>
          <a:p>
            <a:pPr>
              <a:lnSpc>
                <a:spcPct val="90000"/>
              </a:lnSpc>
              <a:spcBef>
                <a:spcPts val="1875"/>
              </a:spcBef>
              <a:spcAft>
                <a:spcPts val="450"/>
              </a:spcAft>
            </a:pPr>
            <a:r>
              <a:rPr lang="en-US" sz="2000" b="1" dirty="0"/>
              <a:t>Economic and Political Fears</a:t>
            </a:r>
          </a:p>
          <a:p>
            <a:pPr marL="0" lvl="1">
              <a:lnSpc>
                <a:spcPct val="90000"/>
              </a:lnSpc>
              <a:spcBef>
                <a:spcPts val="750"/>
              </a:spcBef>
              <a:spcAft>
                <a:spcPts val="450"/>
              </a:spcAft>
            </a:pPr>
            <a:r>
              <a:rPr lang="en-US" sz="2000" dirty="0"/>
              <a:t>Many Americans worried immigrants would take jobs and reduce their political influence.</a:t>
            </a:r>
          </a:p>
          <a:p>
            <a:pPr>
              <a:lnSpc>
                <a:spcPct val="90000"/>
              </a:lnSpc>
              <a:spcBef>
                <a:spcPts val="1875"/>
              </a:spcBef>
              <a:spcAft>
                <a:spcPts val="450"/>
              </a:spcAft>
            </a:pPr>
            <a:r>
              <a:rPr lang="en-US" sz="2000" b="1" dirty="0"/>
              <a:t>Hostility Toward Catholic Immigrants</a:t>
            </a:r>
          </a:p>
          <a:p>
            <a:pPr marL="0" lvl="1">
              <a:lnSpc>
                <a:spcPct val="90000"/>
              </a:lnSpc>
              <a:spcBef>
                <a:spcPts val="750"/>
              </a:spcBef>
              <a:spcAft>
                <a:spcPts val="450"/>
              </a:spcAft>
            </a:pPr>
            <a:r>
              <a:rPr lang="en-US" sz="2000" dirty="0"/>
              <a:t>Catholic immigrants faced prejudice and suspicion during the rise of nativist sentiment.</a:t>
            </a:r>
          </a:p>
        </p:txBody>
      </p:sp>
      <p:pic>
        <p:nvPicPr>
          <p:cNvPr id="7" name="Content Placeholder 6" descr="Crowd of people.">
            <a:extLst>
              <a:ext uri="{FF2B5EF4-FFF2-40B4-BE49-F238E27FC236}">
                <a16:creationId xmlns:a16="http://schemas.microsoft.com/office/drawing/2014/main" id="{E5A0A014-FFF8-43E4-8F34-54829FE8B007}"/>
              </a:ext>
            </a:extLst>
          </p:cNvPr>
          <p:cNvPicPr>
            <a:picLocks noGrp="1" noChangeAspect="1"/>
          </p:cNvPicPr>
          <p:nvPr>
            <p:ph type="pic" sz="quarter" idx="15"/>
          </p:nvPr>
        </p:nvPicPr>
        <p:blipFill>
          <a:blip r:embed="rId3"/>
          <a:srcRect l="14090" r="22226" b="1"/>
          <a:stretch>
            <a:fillRect/>
          </a:stretch>
        </p:blipFill>
        <p:spPr>
          <a:xfrm>
            <a:off x="5856512" y="1869627"/>
            <a:ext cx="3287488" cy="2735948"/>
          </a:xfrm>
          <a:prstGeom prst="rect">
            <a:avLst/>
          </a:prstGeom>
          <a:noFill/>
        </p:spPr>
      </p:pic>
      <p:sp>
        <p:nvSpPr>
          <p:cNvPr id="6" name="Slide Number Placeholder 5">
            <a:extLst>
              <a:ext uri="{FF2B5EF4-FFF2-40B4-BE49-F238E27FC236}">
                <a16:creationId xmlns:a16="http://schemas.microsoft.com/office/drawing/2014/main" id="{819C144A-E7D3-4982-9566-C77A9E2F78E2}"/>
              </a:ext>
            </a:extLst>
          </p:cNvPr>
          <p:cNvSpPr>
            <a:spLocks noGrp="1"/>
          </p:cNvSpPr>
          <p:nvPr>
            <p:ph type="sldNum" sz="quarter" idx="12"/>
          </p:nvPr>
        </p:nvSpPr>
        <p:spPr>
          <a:xfrm>
            <a:off x="9879323" y="5725145"/>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19</a:t>
            </a:fld>
            <a:endParaRPr lang="en-US"/>
          </a:p>
        </p:txBody>
      </p:sp>
    </p:spTree>
    <p:extLst>
      <p:ext uri="{BB962C8B-B14F-4D97-AF65-F5344CB8AC3E}">
        <p14:creationId xmlns:p14="http://schemas.microsoft.com/office/powerpoint/2010/main" val="2381465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9A71-F7AF-EC6F-A6C3-850FC46999E6}"/>
              </a:ext>
            </a:extLst>
          </p:cNvPr>
          <p:cNvSpPr>
            <a:spLocks noGrp="1"/>
          </p:cNvSpPr>
          <p:nvPr>
            <p:ph type="title"/>
          </p:nvPr>
        </p:nvSpPr>
        <p:spPr>
          <a:xfrm>
            <a:off x="381000" y="2023578"/>
            <a:ext cx="8355323" cy="3006644"/>
          </a:xfrm>
        </p:spPr>
        <p:txBody>
          <a:bodyPr anchor="t">
            <a:normAutofit/>
          </a:bodyPr>
          <a:lstStyle/>
          <a:p>
            <a:r>
              <a:rPr lang="en-US" dirty="0"/>
              <a:t>The Political Landscape of the United States, </a:t>
            </a:r>
            <a:br>
              <a:rPr lang="en-US" dirty="0"/>
            </a:br>
            <a:r>
              <a:rPr lang="en-US" dirty="0"/>
              <a:t>  	            1840-1860</a:t>
            </a:r>
          </a:p>
        </p:txBody>
      </p:sp>
    </p:spTree>
    <p:extLst>
      <p:ext uri="{BB962C8B-B14F-4D97-AF65-F5344CB8AC3E}">
        <p14:creationId xmlns:p14="http://schemas.microsoft.com/office/powerpoint/2010/main" val="3766372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394C-8EA5-4C15-ACC0-5F46292006A7}"/>
              </a:ext>
            </a:extLst>
          </p:cNvPr>
          <p:cNvSpPr>
            <a:spLocks noGrp="1"/>
          </p:cNvSpPr>
          <p:nvPr>
            <p:ph type="title"/>
          </p:nvPr>
        </p:nvSpPr>
        <p:spPr>
          <a:xfrm>
            <a:off x="670669" y="631372"/>
            <a:ext cx="5457988" cy="713450"/>
          </a:xfrm>
        </p:spPr>
        <p:txBody>
          <a:bodyPr vert="horz" lIns="68580" tIns="34290" rIns="68580" bIns="34290" rtlCol="0" anchor="b">
            <a:normAutofit/>
          </a:bodyPr>
          <a:lstStyle/>
          <a:p>
            <a:r>
              <a:rPr lang="en-US" b="0" kern="1200" cap="all" baseline="0" dirty="0">
                <a:latin typeface="+mj-lt"/>
                <a:ea typeface="+mj-ea"/>
                <a:cs typeface="+mj-cs"/>
              </a:rPr>
              <a:t>Core Principles and Ideology</a:t>
            </a:r>
          </a:p>
        </p:txBody>
      </p:sp>
      <p:sp>
        <p:nvSpPr>
          <p:cNvPr id="8" name="TextBox 7">
            <a:extLst>
              <a:ext uri="{FF2B5EF4-FFF2-40B4-BE49-F238E27FC236}">
                <a16:creationId xmlns:a16="http://schemas.microsoft.com/office/drawing/2014/main" id="{267A840E-0E4C-43FF-93B5-40221E650C1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6846" y="2946015"/>
            <a:ext cx="8343773" cy="3584770"/>
          </a:xfrm>
          <a:prstGeom prst="rect">
            <a:avLst/>
          </a:prstGeom>
        </p:spPr>
        <p:txBody>
          <a:bodyPr>
            <a:normAutofit fontScale="85000" lnSpcReduction="20000"/>
          </a:bodyPr>
          <a:lstStyle/>
          <a:p>
            <a:pPr>
              <a:lnSpc>
                <a:spcPct val="90000"/>
              </a:lnSpc>
              <a:spcBef>
                <a:spcPts val="1875"/>
              </a:spcBef>
              <a:spcAft>
                <a:spcPts val="450"/>
              </a:spcAft>
            </a:pPr>
            <a:r>
              <a:rPr lang="en-US" sz="2600" b="1" dirty="0"/>
              <a:t>Preservation of Traditional Values</a:t>
            </a:r>
          </a:p>
          <a:p>
            <a:pPr marL="0" lvl="1">
              <a:lnSpc>
                <a:spcPct val="90000"/>
              </a:lnSpc>
              <a:spcBef>
                <a:spcPts val="750"/>
              </a:spcBef>
              <a:spcAft>
                <a:spcPts val="450"/>
              </a:spcAft>
            </a:pPr>
            <a:r>
              <a:rPr lang="en-US" sz="2600" dirty="0"/>
              <a:t>The party emphasized maintaining Protestant American cultural and social values as a core principle.</a:t>
            </a:r>
          </a:p>
          <a:p>
            <a:pPr>
              <a:lnSpc>
                <a:spcPct val="90000"/>
              </a:lnSpc>
              <a:spcBef>
                <a:spcPts val="1875"/>
              </a:spcBef>
              <a:spcAft>
                <a:spcPts val="450"/>
              </a:spcAft>
            </a:pPr>
            <a:r>
              <a:rPr lang="en-US" sz="2600" b="1" dirty="0"/>
              <a:t>Restricting Immigrant Influence</a:t>
            </a:r>
          </a:p>
          <a:p>
            <a:pPr marL="0" lvl="1">
              <a:lnSpc>
                <a:spcPct val="90000"/>
              </a:lnSpc>
              <a:spcBef>
                <a:spcPts val="750"/>
              </a:spcBef>
              <a:spcAft>
                <a:spcPts val="450"/>
              </a:spcAft>
            </a:pPr>
            <a:r>
              <a:rPr lang="en-US" sz="2600" dirty="0"/>
              <a:t>Limiting the influence of immigrants was a key part of the party's ideology to protect national identity.</a:t>
            </a:r>
          </a:p>
          <a:p>
            <a:pPr>
              <a:lnSpc>
                <a:spcPct val="90000"/>
              </a:lnSpc>
              <a:spcBef>
                <a:spcPts val="1875"/>
              </a:spcBef>
              <a:spcAft>
                <a:spcPts val="450"/>
              </a:spcAft>
            </a:pPr>
            <a:r>
              <a:rPr lang="en-US" sz="2600" b="1" dirty="0"/>
              <a:t>Loyalty and Sovereignty</a:t>
            </a:r>
          </a:p>
          <a:p>
            <a:pPr marL="0" lvl="1">
              <a:lnSpc>
                <a:spcPct val="90000"/>
              </a:lnSpc>
              <a:spcBef>
                <a:spcPts val="750"/>
              </a:spcBef>
              <a:spcAft>
                <a:spcPts val="450"/>
              </a:spcAft>
            </a:pPr>
            <a:r>
              <a:rPr lang="en-US" sz="2600" dirty="0"/>
              <a:t>The party promoted loyalty to the United States and opposed foreign interference in domestic politics</a:t>
            </a:r>
            <a:r>
              <a:rPr lang="en-US" sz="1050" dirty="0"/>
              <a:t>.</a:t>
            </a:r>
          </a:p>
        </p:txBody>
      </p:sp>
      <p:pic>
        <p:nvPicPr>
          <p:cNvPr id="7" name="Content Placeholder 6" descr="Stars of the United States Flag on a blue field">
            <a:extLst>
              <a:ext uri="{FF2B5EF4-FFF2-40B4-BE49-F238E27FC236}">
                <a16:creationId xmlns:a16="http://schemas.microsoft.com/office/drawing/2014/main" id="{FD013BFB-10B9-4FB7-8BEA-9BD19D23AF98}"/>
              </a:ext>
            </a:extLst>
          </p:cNvPr>
          <p:cNvPicPr>
            <a:picLocks noGrp="1" noChangeAspect="1"/>
          </p:cNvPicPr>
          <p:nvPr>
            <p:ph type="pic" sz="quarter" idx="15"/>
          </p:nvPr>
        </p:nvPicPr>
        <p:blipFill>
          <a:blip r:embed="rId3"/>
          <a:srcRect l="9039" r="11056"/>
          <a:stretch>
            <a:fillRect/>
          </a:stretch>
        </p:blipFill>
        <p:spPr>
          <a:xfrm>
            <a:off x="6324204" y="327215"/>
            <a:ext cx="2688771" cy="2237677"/>
          </a:xfrm>
          <a:prstGeom prst="rect">
            <a:avLst/>
          </a:prstGeom>
          <a:noFill/>
        </p:spPr>
      </p:pic>
      <p:sp>
        <p:nvSpPr>
          <p:cNvPr id="6" name="Slide Number Placeholder 5">
            <a:extLst>
              <a:ext uri="{FF2B5EF4-FFF2-40B4-BE49-F238E27FC236}">
                <a16:creationId xmlns:a16="http://schemas.microsoft.com/office/drawing/2014/main" id="{F0B6E19E-DCCC-7368-93FD-B5D21F9FBADE}"/>
              </a:ext>
            </a:extLst>
          </p:cNvPr>
          <p:cNvSpPr>
            <a:spLocks noGrp="1"/>
          </p:cNvSpPr>
          <p:nvPr>
            <p:ph type="sldNum" sz="quarter" idx="12"/>
          </p:nvPr>
        </p:nvSpPr>
        <p:spPr>
          <a:xfrm>
            <a:off x="9879323" y="5725145"/>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20</a:t>
            </a:fld>
            <a:endParaRPr lang="en-US"/>
          </a:p>
        </p:txBody>
      </p:sp>
    </p:spTree>
    <p:extLst>
      <p:ext uri="{BB962C8B-B14F-4D97-AF65-F5344CB8AC3E}">
        <p14:creationId xmlns:p14="http://schemas.microsoft.com/office/powerpoint/2010/main" val="3076061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BD00-8CCF-B23F-FEC9-800DD047ECC7}"/>
              </a:ext>
            </a:extLst>
          </p:cNvPr>
          <p:cNvSpPr>
            <a:spLocks noGrp="1"/>
          </p:cNvSpPr>
          <p:nvPr>
            <p:ph type="title"/>
          </p:nvPr>
        </p:nvSpPr>
        <p:spPr>
          <a:xfrm>
            <a:off x="2143747" y="149421"/>
            <a:ext cx="6826082" cy="857250"/>
          </a:xfrm>
        </p:spPr>
        <p:txBody>
          <a:bodyPr vert="horz" lIns="68580" tIns="34290" rIns="68580" bIns="34290" rtlCol="0" anchor="b">
            <a:normAutofit/>
          </a:bodyPr>
          <a:lstStyle/>
          <a:p>
            <a:r>
              <a:rPr lang="en-US" b="0" kern="1200" cap="all" baseline="0" dirty="0">
                <a:latin typeface="+mj-lt"/>
                <a:ea typeface="+mj-ea"/>
                <a:cs typeface="+mj-cs"/>
              </a:rPr>
              <a:t>Key Leaders and Prominent Figures</a:t>
            </a:r>
          </a:p>
        </p:txBody>
      </p:sp>
      <p:pic>
        <p:nvPicPr>
          <p:cNvPr id="7" name="Content Placeholder 6" descr="futuristic composition">
            <a:extLst>
              <a:ext uri="{FF2B5EF4-FFF2-40B4-BE49-F238E27FC236}">
                <a16:creationId xmlns:a16="http://schemas.microsoft.com/office/drawing/2014/main" id="{104BEA68-00F1-40A7-9DBD-B2F9BFEDB6A7}"/>
              </a:ext>
            </a:extLst>
          </p:cNvPr>
          <p:cNvPicPr>
            <a:picLocks noGrp="1" noChangeAspect="1"/>
          </p:cNvPicPr>
          <p:nvPr>
            <p:ph type="pic" sz="quarter" idx="15"/>
          </p:nvPr>
        </p:nvPicPr>
        <p:blipFill>
          <a:blip r:embed="rId3"/>
          <a:srcRect l="19111" r="16545"/>
          <a:stretch>
            <a:fillRect/>
          </a:stretch>
        </p:blipFill>
        <p:spPr>
          <a:xfrm>
            <a:off x="0" y="82355"/>
            <a:ext cx="1796128" cy="2372750"/>
          </a:xfrm>
          <a:prstGeom prst="rect">
            <a:avLst/>
          </a:prstGeom>
          <a:noFill/>
        </p:spPr>
      </p:pic>
      <p:sp>
        <p:nvSpPr>
          <p:cNvPr id="8" name="TextBox 7">
            <a:extLst>
              <a:ext uri="{FF2B5EF4-FFF2-40B4-BE49-F238E27FC236}">
                <a16:creationId xmlns:a16="http://schemas.microsoft.com/office/drawing/2014/main" id="{CA5D5E5E-664A-4419-9BBB-F6087822EF2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985663" y="1379764"/>
            <a:ext cx="6984165" cy="3367278"/>
          </a:xfrm>
          <a:prstGeom prst="rect">
            <a:avLst/>
          </a:prstGeom>
        </p:spPr>
        <p:txBody>
          <a:bodyPr>
            <a:normAutofit lnSpcReduction="10000"/>
          </a:bodyPr>
          <a:lstStyle/>
          <a:p>
            <a:pPr>
              <a:spcBef>
                <a:spcPts val="1875"/>
              </a:spcBef>
              <a:spcAft>
                <a:spcPts val="450"/>
              </a:spcAft>
            </a:pPr>
            <a:r>
              <a:rPr lang="en-US" sz="2400" b="1" dirty="0"/>
              <a:t>Influential Political Leaders</a:t>
            </a:r>
          </a:p>
          <a:p>
            <a:pPr marL="0" lvl="1">
              <a:spcBef>
                <a:spcPts val="750"/>
              </a:spcBef>
              <a:spcAft>
                <a:spcPts val="450"/>
              </a:spcAft>
            </a:pPr>
            <a:r>
              <a:rPr lang="en-US" sz="2400" dirty="0"/>
              <a:t>Key leaders like Millard Fillmore played a significant role in advancing the party's popularity through experienced leadership.</a:t>
            </a:r>
          </a:p>
          <a:p>
            <a:pPr>
              <a:spcBef>
                <a:spcPts val="1875"/>
              </a:spcBef>
              <a:spcAft>
                <a:spcPts val="450"/>
              </a:spcAft>
            </a:pPr>
            <a:r>
              <a:rPr lang="en-US" sz="2400" b="1" dirty="0"/>
              <a:t>Advocacy for Nativist Policies</a:t>
            </a:r>
          </a:p>
          <a:p>
            <a:pPr marL="0" lvl="1">
              <a:spcBef>
                <a:spcPts val="750"/>
              </a:spcBef>
              <a:spcAft>
                <a:spcPts val="450"/>
              </a:spcAft>
            </a:pPr>
            <a:r>
              <a:rPr lang="en-US" sz="2400" dirty="0"/>
              <a:t>Leaders strongly advocated for nativist policies, shaping the party's political stance and public support</a:t>
            </a:r>
            <a:r>
              <a:rPr lang="en-US" sz="1050" dirty="0"/>
              <a:t>.</a:t>
            </a:r>
          </a:p>
        </p:txBody>
      </p:sp>
      <p:sp>
        <p:nvSpPr>
          <p:cNvPr id="6" name="Slide Number Placeholder 5">
            <a:extLst>
              <a:ext uri="{FF2B5EF4-FFF2-40B4-BE49-F238E27FC236}">
                <a16:creationId xmlns:a16="http://schemas.microsoft.com/office/drawing/2014/main" id="{D428A09A-49D8-DF50-A751-431818EE5FDC}"/>
              </a:ext>
            </a:extLst>
          </p:cNvPr>
          <p:cNvSpPr>
            <a:spLocks noGrp="1"/>
          </p:cNvSpPr>
          <p:nvPr>
            <p:ph type="sldNum" sz="quarter" idx="12"/>
          </p:nvPr>
        </p:nvSpPr>
        <p:spPr>
          <a:xfrm>
            <a:off x="9879323" y="5725145"/>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21</a:t>
            </a:fld>
            <a:endParaRPr lang="en-US"/>
          </a:p>
        </p:txBody>
      </p:sp>
    </p:spTree>
    <p:extLst>
      <p:ext uri="{BB962C8B-B14F-4D97-AF65-F5344CB8AC3E}">
        <p14:creationId xmlns:p14="http://schemas.microsoft.com/office/powerpoint/2010/main" val="13062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EA82-8D14-8F4B-AA67-FE3202095261}"/>
              </a:ext>
            </a:extLst>
          </p:cNvPr>
          <p:cNvSpPr>
            <a:spLocks noGrp="1"/>
          </p:cNvSpPr>
          <p:nvPr>
            <p:ph type="title"/>
          </p:nvPr>
        </p:nvSpPr>
        <p:spPr>
          <a:xfrm>
            <a:off x="715265" y="0"/>
            <a:ext cx="8343774" cy="723826"/>
          </a:xfrm>
        </p:spPr>
        <p:txBody>
          <a:bodyPr anchor="b">
            <a:normAutofit/>
          </a:bodyPr>
          <a:lstStyle/>
          <a:p>
            <a:r>
              <a:rPr lang="en-US" dirty="0"/>
              <a:t>Structure and Methods of Secrecy</a:t>
            </a:r>
          </a:p>
        </p:txBody>
      </p:sp>
      <p:sp>
        <p:nvSpPr>
          <p:cNvPr id="5" name="Footer Placeholder 4">
            <a:extLst>
              <a:ext uri="{FF2B5EF4-FFF2-40B4-BE49-F238E27FC236}">
                <a16:creationId xmlns:a16="http://schemas.microsoft.com/office/drawing/2014/main" id="{726A863A-0A4B-16B8-B2B3-2CC2839330E3}"/>
              </a:ext>
            </a:extLst>
          </p:cNvPr>
          <p:cNvSpPr>
            <a:spLocks noGrp="1"/>
          </p:cNvSpPr>
          <p:nvPr>
            <p:ph type="ftr" sz="quarter" idx="11"/>
          </p:nvPr>
        </p:nvSpPr>
        <p:spPr>
          <a:xfrm>
            <a:off x="6670027" y="5725145"/>
            <a:ext cx="1997126" cy="252106"/>
          </a:xfrm>
        </p:spPr>
        <p:txBody>
          <a:bodyPr anchor="ctr">
            <a:normAutofit/>
          </a:bodyPr>
          <a:lstStyle/>
          <a:p>
            <a:pPr>
              <a:spcAft>
                <a:spcPts val="450"/>
              </a:spcAft>
            </a:pPr>
            <a:r>
              <a:rPr lang="en-US"/>
              <a:t>Sample Footer Text</a:t>
            </a:r>
          </a:p>
        </p:txBody>
      </p:sp>
      <p:sp>
        <p:nvSpPr>
          <p:cNvPr id="6" name="Slide Number Placeholder 5">
            <a:extLst>
              <a:ext uri="{FF2B5EF4-FFF2-40B4-BE49-F238E27FC236}">
                <a16:creationId xmlns:a16="http://schemas.microsoft.com/office/drawing/2014/main" id="{CB81AF84-176B-9F51-F4C3-929A8D0A205D}"/>
              </a:ext>
            </a:extLst>
          </p:cNvPr>
          <p:cNvSpPr>
            <a:spLocks noGrp="1"/>
          </p:cNvSpPr>
          <p:nvPr>
            <p:ph type="sldNum" sz="quarter" idx="12"/>
          </p:nvPr>
        </p:nvSpPr>
        <p:spPr>
          <a:xfrm>
            <a:off x="9879323" y="5725145"/>
            <a:ext cx="342900" cy="252106"/>
          </a:xfrm>
        </p:spPr>
        <p:txBody>
          <a:bodyPr anchor="ctr">
            <a:normAutofit/>
          </a:bodyPr>
          <a:lstStyle/>
          <a:p>
            <a:pPr>
              <a:spcAft>
                <a:spcPts val="450"/>
              </a:spcAft>
            </a:pPr>
            <a:fld id="{84C450F2-3BB4-4AE4-8A35-A9D7AEA4C850}" type="slidenum">
              <a:rPr lang="en-US" smtClean="0"/>
              <a:pPr>
                <a:spcAft>
                  <a:spcPts val="450"/>
                </a:spcAft>
              </a:pPr>
              <a:t>22</a:t>
            </a:fld>
            <a:endParaRPr lang="en-US"/>
          </a:p>
        </p:txBody>
      </p:sp>
      <p:graphicFrame>
        <p:nvGraphicFramePr>
          <p:cNvPr id="7" name="Content Placeholder 7">
            <a:extLst>
              <a:ext uri="{FF2B5EF4-FFF2-40B4-BE49-F238E27FC236}">
                <a16:creationId xmlns:a16="http://schemas.microsoft.com/office/drawing/2014/main" id="{5C9D8DEF-AE6C-495C-A879-E3A12738DFD5}"/>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51979" y="880749"/>
          <a:ext cx="8343774" cy="563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087667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BF3C-6E8B-2A97-1873-93B8727A1107}"/>
              </a:ext>
            </a:extLst>
          </p:cNvPr>
          <p:cNvSpPr>
            <a:spLocks noGrp="1"/>
          </p:cNvSpPr>
          <p:nvPr>
            <p:ph type="title"/>
          </p:nvPr>
        </p:nvSpPr>
        <p:spPr>
          <a:xfrm>
            <a:off x="239485" y="195943"/>
            <a:ext cx="5174960" cy="778764"/>
          </a:xfrm>
        </p:spPr>
        <p:txBody>
          <a:bodyPr vert="horz" lIns="68580" tIns="34290" rIns="68580" bIns="34290" rtlCol="0" anchor="b">
            <a:normAutofit/>
          </a:bodyPr>
          <a:lstStyle/>
          <a:p>
            <a:r>
              <a:rPr lang="en-US" sz="1875" dirty="0"/>
              <a:t>Demographics and Geographic Distribution of Support</a:t>
            </a:r>
          </a:p>
        </p:txBody>
      </p:sp>
      <p:sp>
        <p:nvSpPr>
          <p:cNvPr id="8" name="TextBox 7">
            <a:extLst>
              <a:ext uri="{FF2B5EF4-FFF2-40B4-BE49-F238E27FC236}">
                <a16:creationId xmlns:a16="http://schemas.microsoft.com/office/drawing/2014/main" id="{46A6993E-AB24-4859-A585-4C9FB952170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23380" y="2018169"/>
            <a:ext cx="6187332" cy="2464308"/>
          </a:xfrm>
          <a:prstGeom prst="rect">
            <a:avLst/>
          </a:prstGeom>
        </p:spPr>
        <p:txBody>
          <a:bodyPr>
            <a:noAutofit/>
          </a:bodyPr>
          <a:lstStyle/>
          <a:p>
            <a:pPr>
              <a:spcBef>
                <a:spcPts val="1875"/>
              </a:spcBef>
              <a:spcAft>
                <a:spcPts val="450"/>
              </a:spcAft>
            </a:pPr>
            <a:r>
              <a:rPr lang="en-US" sz="2000" b="1" dirty="0"/>
              <a:t>Core Support Base</a:t>
            </a:r>
          </a:p>
          <a:p>
            <a:pPr marL="0" lvl="1">
              <a:spcBef>
                <a:spcPts val="750"/>
              </a:spcBef>
              <a:spcAft>
                <a:spcPts val="450"/>
              </a:spcAft>
            </a:pPr>
            <a:r>
              <a:rPr lang="en-US" sz="2000" dirty="0"/>
              <a:t>The party primarily attracted native-born Protestants forming its core support.</a:t>
            </a:r>
          </a:p>
          <a:p>
            <a:pPr>
              <a:spcBef>
                <a:spcPts val="1875"/>
              </a:spcBef>
              <a:spcAft>
                <a:spcPts val="450"/>
              </a:spcAft>
            </a:pPr>
            <a:r>
              <a:rPr lang="en-US" sz="2000" b="1" dirty="0"/>
              <a:t>Geographic Concentration</a:t>
            </a:r>
          </a:p>
          <a:p>
            <a:pPr marL="0" lvl="1">
              <a:spcBef>
                <a:spcPts val="750"/>
              </a:spcBef>
              <a:spcAft>
                <a:spcPts val="450"/>
              </a:spcAft>
            </a:pPr>
            <a:r>
              <a:rPr lang="en-US" sz="2000" dirty="0"/>
              <a:t>Support was strong in urban centers of the Northeast and parts of the Midwest regions.</a:t>
            </a:r>
          </a:p>
          <a:p>
            <a:pPr>
              <a:spcBef>
                <a:spcPts val="1875"/>
              </a:spcBef>
              <a:spcAft>
                <a:spcPts val="450"/>
              </a:spcAft>
            </a:pPr>
            <a:r>
              <a:rPr lang="en-US" sz="2000" b="1" dirty="0"/>
              <a:t>Socioeconomic Profile</a:t>
            </a:r>
          </a:p>
          <a:p>
            <a:pPr marL="0" lvl="1">
              <a:spcBef>
                <a:spcPts val="750"/>
              </a:spcBef>
              <a:spcAft>
                <a:spcPts val="450"/>
              </a:spcAft>
            </a:pPr>
            <a:r>
              <a:rPr lang="en-US" sz="2000" dirty="0"/>
              <a:t>The base mainly consisted of middle-class citizens concerned about immigration effects.</a:t>
            </a:r>
          </a:p>
        </p:txBody>
      </p:sp>
      <p:pic>
        <p:nvPicPr>
          <p:cNvPr id="7" name="Content Placeholder 6" descr="USA map made from paper with green grass">
            <a:extLst>
              <a:ext uri="{FF2B5EF4-FFF2-40B4-BE49-F238E27FC236}">
                <a16:creationId xmlns:a16="http://schemas.microsoft.com/office/drawing/2014/main" id="{11506766-7118-4F2E-83E8-ECB845DBA569}"/>
              </a:ext>
            </a:extLst>
          </p:cNvPr>
          <p:cNvPicPr>
            <a:picLocks noGrp="1" noChangeAspect="1"/>
          </p:cNvPicPr>
          <p:nvPr>
            <p:ph type="pic" sz="quarter" idx="15"/>
          </p:nvPr>
        </p:nvPicPr>
        <p:blipFill>
          <a:blip r:embed="rId3"/>
          <a:srcRect l="13910" r="18764" b="1"/>
          <a:stretch>
            <a:fillRect/>
          </a:stretch>
        </p:blipFill>
        <p:spPr>
          <a:xfrm>
            <a:off x="5910944" y="84372"/>
            <a:ext cx="2993571" cy="2967939"/>
          </a:xfrm>
          <a:prstGeom prst="rect">
            <a:avLst/>
          </a:prstGeom>
          <a:noFill/>
        </p:spPr>
      </p:pic>
      <p:sp>
        <p:nvSpPr>
          <p:cNvPr id="6" name="Slide Number Placeholder 5">
            <a:extLst>
              <a:ext uri="{FF2B5EF4-FFF2-40B4-BE49-F238E27FC236}">
                <a16:creationId xmlns:a16="http://schemas.microsoft.com/office/drawing/2014/main" id="{D793002B-EA75-2165-461A-043D3CF56DF8}"/>
              </a:ext>
            </a:extLst>
          </p:cNvPr>
          <p:cNvSpPr>
            <a:spLocks noGrp="1"/>
          </p:cNvSpPr>
          <p:nvPr>
            <p:ph type="sldNum" sz="quarter" idx="12"/>
          </p:nvPr>
        </p:nvSpPr>
        <p:spPr>
          <a:xfrm>
            <a:off x="9879323" y="5725145"/>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23</a:t>
            </a:fld>
            <a:endParaRPr lang="en-US"/>
          </a:p>
        </p:txBody>
      </p:sp>
    </p:spTree>
    <p:extLst>
      <p:ext uri="{BB962C8B-B14F-4D97-AF65-F5344CB8AC3E}">
        <p14:creationId xmlns:p14="http://schemas.microsoft.com/office/powerpoint/2010/main" val="2084019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5A1F4-E4E0-193B-D372-2847F395417E}"/>
              </a:ext>
            </a:extLst>
          </p:cNvPr>
          <p:cNvSpPr>
            <a:spLocks noGrp="1"/>
          </p:cNvSpPr>
          <p:nvPr>
            <p:ph type="title"/>
          </p:nvPr>
        </p:nvSpPr>
        <p:spPr>
          <a:xfrm>
            <a:off x="845895" y="1925678"/>
            <a:ext cx="8211020" cy="3006644"/>
          </a:xfrm>
        </p:spPr>
        <p:txBody>
          <a:bodyPr anchor="t">
            <a:normAutofit/>
          </a:bodyPr>
          <a:lstStyle/>
          <a:p>
            <a:r>
              <a:rPr lang="en-US" sz="4200" dirty="0"/>
              <a:t>Influence, Decline, and Legacy of the Know Nothing Party</a:t>
            </a:r>
          </a:p>
        </p:txBody>
      </p:sp>
      <p:sp>
        <p:nvSpPr>
          <p:cNvPr id="6" name="Slide Number Placeholder 5">
            <a:extLst>
              <a:ext uri="{FF2B5EF4-FFF2-40B4-BE49-F238E27FC236}">
                <a16:creationId xmlns:a16="http://schemas.microsoft.com/office/drawing/2014/main" id="{9B2BE128-68DB-E0AF-DD1A-4F9EAFE70237}"/>
              </a:ext>
            </a:extLst>
          </p:cNvPr>
          <p:cNvSpPr>
            <a:spLocks noGrp="1"/>
          </p:cNvSpPr>
          <p:nvPr>
            <p:ph type="sldNum" sz="quarter" idx="12"/>
          </p:nvPr>
        </p:nvSpPr>
        <p:spPr>
          <a:xfrm>
            <a:off x="9879323" y="5725145"/>
            <a:ext cx="342900" cy="252106"/>
          </a:xfrm>
        </p:spPr>
        <p:txBody>
          <a:bodyPr anchor="ctr">
            <a:normAutofit/>
          </a:bodyPr>
          <a:lstStyle/>
          <a:p>
            <a:pPr>
              <a:spcAft>
                <a:spcPts val="450"/>
              </a:spcAft>
            </a:pPr>
            <a:fld id="{84C450F2-3BB4-4AE4-8A35-A9D7AEA4C850}" type="slidenum">
              <a:rPr lang="en-US" smtClean="0"/>
              <a:pPr>
                <a:spcAft>
                  <a:spcPts val="450"/>
                </a:spcAft>
              </a:pPr>
              <a:t>24</a:t>
            </a:fld>
            <a:endParaRPr lang="en-US"/>
          </a:p>
        </p:txBody>
      </p:sp>
    </p:spTree>
    <p:extLst>
      <p:ext uri="{BB962C8B-B14F-4D97-AF65-F5344CB8AC3E}">
        <p14:creationId xmlns:p14="http://schemas.microsoft.com/office/powerpoint/2010/main" val="3390281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C6B5-A33F-4B06-7276-A5E84FADBFD8}"/>
              </a:ext>
            </a:extLst>
          </p:cNvPr>
          <p:cNvSpPr>
            <a:spLocks noGrp="1"/>
          </p:cNvSpPr>
          <p:nvPr>
            <p:ph type="title"/>
          </p:nvPr>
        </p:nvSpPr>
        <p:spPr>
          <a:xfrm>
            <a:off x="400113" y="156923"/>
            <a:ext cx="8343774" cy="723826"/>
          </a:xfrm>
        </p:spPr>
        <p:txBody>
          <a:bodyPr anchor="b">
            <a:normAutofit/>
          </a:bodyPr>
          <a:lstStyle/>
          <a:p>
            <a:r>
              <a:rPr lang="en-US" dirty="0"/>
              <a:t>Electoral Successes and Failures</a:t>
            </a:r>
          </a:p>
        </p:txBody>
      </p:sp>
      <p:sp>
        <p:nvSpPr>
          <p:cNvPr id="6" name="Slide Number Placeholder 5">
            <a:extLst>
              <a:ext uri="{FF2B5EF4-FFF2-40B4-BE49-F238E27FC236}">
                <a16:creationId xmlns:a16="http://schemas.microsoft.com/office/drawing/2014/main" id="{FC800870-4CD5-1E27-2F61-03A2DE13A090}"/>
              </a:ext>
            </a:extLst>
          </p:cNvPr>
          <p:cNvSpPr>
            <a:spLocks noGrp="1"/>
          </p:cNvSpPr>
          <p:nvPr>
            <p:ph type="sldNum" sz="quarter" idx="12"/>
          </p:nvPr>
        </p:nvSpPr>
        <p:spPr>
          <a:xfrm>
            <a:off x="9879323" y="5725145"/>
            <a:ext cx="342900" cy="252106"/>
          </a:xfrm>
        </p:spPr>
        <p:txBody>
          <a:bodyPr anchor="ctr">
            <a:normAutofit/>
          </a:bodyPr>
          <a:lstStyle/>
          <a:p>
            <a:pPr>
              <a:spcAft>
                <a:spcPts val="450"/>
              </a:spcAft>
            </a:pPr>
            <a:fld id="{84C450F2-3BB4-4AE4-8A35-A9D7AEA4C850}" type="slidenum">
              <a:rPr lang="en-US" smtClean="0"/>
              <a:pPr>
                <a:spcAft>
                  <a:spcPts val="450"/>
                </a:spcAft>
              </a:pPr>
              <a:t>25</a:t>
            </a:fld>
            <a:endParaRPr lang="en-US"/>
          </a:p>
        </p:txBody>
      </p:sp>
      <p:graphicFrame>
        <p:nvGraphicFramePr>
          <p:cNvPr id="7" name="Content Placeholder 7">
            <a:extLst>
              <a:ext uri="{FF2B5EF4-FFF2-40B4-BE49-F238E27FC236}">
                <a16:creationId xmlns:a16="http://schemas.microsoft.com/office/drawing/2014/main" id="{A032A930-6D04-4788-AB17-66FBC1484823}"/>
              </a:ext>
            </a:extLst>
          </p:cNvPr>
          <p:cNvGraphicFramePr>
            <a:graphicFrameLocks noGrp="1"/>
          </p:cNvGraphicFramePr>
          <p:nvPr>
            <p:ph idx="1"/>
            <p:extLs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00113" y="1210085"/>
          <a:ext cx="8343774" cy="3678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973906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A468-DF37-4B1E-F3AF-534460DE007E}"/>
              </a:ext>
            </a:extLst>
          </p:cNvPr>
          <p:cNvSpPr>
            <a:spLocks noGrp="1"/>
          </p:cNvSpPr>
          <p:nvPr>
            <p:ph type="title"/>
          </p:nvPr>
        </p:nvSpPr>
        <p:spPr>
          <a:xfrm>
            <a:off x="199822" y="846532"/>
            <a:ext cx="6026808" cy="572643"/>
          </a:xfrm>
        </p:spPr>
        <p:txBody>
          <a:bodyPr vert="horz" lIns="68580" tIns="34290" rIns="68580" bIns="34290" rtlCol="0" anchor="b">
            <a:normAutofit/>
          </a:bodyPr>
          <a:lstStyle/>
          <a:p>
            <a:r>
              <a:rPr lang="en-US" b="0" kern="1200" cap="all" baseline="0" dirty="0">
                <a:latin typeface="+mj-lt"/>
                <a:ea typeface="+mj-ea"/>
                <a:cs typeface="+mj-cs"/>
              </a:rPr>
              <a:t>Reasons for the Party's Decline</a:t>
            </a:r>
          </a:p>
        </p:txBody>
      </p:sp>
      <p:sp>
        <p:nvSpPr>
          <p:cNvPr id="8" name="TextBox 7">
            <a:extLst>
              <a:ext uri="{FF2B5EF4-FFF2-40B4-BE49-F238E27FC236}">
                <a16:creationId xmlns:a16="http://schemas.microsoft.com/office/drawing/2014/main" id="{4FAF447B-E5B7-4366-BBED-78AD6E20590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35674" y="2946015"/>
            <a:ext cx="8208504" cy="3031236"/>
          </a:xfrm>
          <a:prstGeom prst="rect">
            <a:avLst/>
          </a:prstGeom>
        </p:spPr>
        <p:txBody>
          <a:bodyPr>
            <a:normAutofit fontScale="92500" lnSpcReduction="20000"/>
          </a:bodyPr>
          <a:lstStyle/>
          <a:p>
            <a:pPr>
              <a:lnSpc>
                <a:spcPct val="90000"/>
              </a:lnSpc>
              <a:spcBef>
                <a:spcPts val="1875"/>
              </a:spcBef>
              <a:spcAft>
                <a:spcPts val="450"/>
              </a:spcAft>
            </a:pPr>
            <a:r>
              <a:rPr lang="en-US" sz="2000" b="1" dirty="0"/>
              <a:t>Internal Conflicts</a:t>
            </a:r>
          </a:p>
          <a:p>
            <a:pPr marL="0" lvl="1">
              <a:lnSpc>
                <a:spcPct val="90000"/>
              </a:lnSpc>
              <a:spcBef>
                <a:spcPts val="750"/>
              </a:spcBef>
              <a:spcAft>
                <a:spcPts val="450"/>
              </a:spcAft>
            </a:pPr>
            <a:r>
              <a:rPr lang="en-US" sz="2000" dirty="0"/>
              <a:t>Internal conflicts weakened party unity and diminished its political effectiveness significantly.</a:t>
            </a:r>
          </a:p>
          <a:p>
            <a:pPr>
              <a:lnSpc>
                <a:spcPct val="90000"/>
              </a:lnSpc>
              <a:spcBef>
                <a:spcPts val="1875"/>
              </a:spcBef>
              <a:spcAft>
                <a:spcPts val="450"/>
              </a:spcAft>
            </a:pPr>
            <a:r>
              <a:rPr lang="en-US" sz="2000" b="1" dirty="0"/>
              <a:t>Slavery Issue</a:t>
            </a:r>
          </a:p>
          <a:p>
            <a:pPr marL="0" lvl="1">
              <a:lnSpc>
                <a:spcPct val="90000"/>
              </a:lnSpc>
              <a:spcBef>
                <a:spcPts val="750"/>
              </a:spcBef>
              <a:spcAft>
                <a:spcPts val="450"/>
              </a:spcAft>
            </a:pPr>
            <a:r>
              <a:rPr lang="en-US" sz="2000" dirty="0"/>
              <a:t>The party failed to effectively address slavery, a critical national issue dividing the country.</a:t>
            </a:r>
          </a:p>
          <a:p>
            <a:pPr>
              <a:lnSpc>
                <a:spcPct val="90000"/>
              </a:lnSpc>
              <a:spcBef>
                <a:spcPts val="1875"/>
              </a:spcBef>
              <a:spcAft>
                <a:spcPts val="450"/>
              </a:spcAft>
            </a:pPr>
            <a:r>
              <a:rPr lang="en-US" sz="2000" b="1" dirty="0"/>
              <a:t>Civil War Outbreak</a:t>
            </a:r>
          </a:p>
          <a:p>
            <a:pPr marL="0" lvl="1">
              <a:lnSpc>
                <a:spcPct val="90000"/>
              </a:lnSpc>
              <a:spcBef>
                <a:spcPts val="750"/>
              </a:spcBef>
              <a:spcAft>
                <a:spcPts val="450"/>
              </a:spcAft>
            </a:pPr>
            <a:r>
              <a:rPr lang="en-US" sz="2000" dirty="0"/>
              <a:t>The Civil War outbreak accelerated the party’s decline and led to its eventual dissolution</a:t>
            </a:r>
            <a:r>
              <a:rPr lang="en-US" sz="1050" dirty="0"/>
              <a:t>.</a:t>
            </a:r>
          </a:p>
        </p:txBody>
      </p:sp>
      <p:pic>
        <p:nvPicPr>
          <p:cNvPr id="7" name="Content Placeholder 6" descr="Dark hand in chains with US flag behind">
            <a:extLst>
              <a:ext uri="{FF2B5EF4-FFF2-40B4-BE49-F238E27FC236}">
                <a16:creationId xmlns:a16="http://schemas.microsoft.com/office/drawing/2014/main" id="{A97AD838-D7C1-4A59-A3B3-EB531E77DC12}"/>
              </a:ext>
            </a:extLst>
          </p:cNvPr>
          <p:cNvPicPr>
            <a:picLocks noGrp="1" noChangeAspect="1"/>
          </p:cNvPicPr>
          <p:nvPr>
            <p:ph type="pic" sz="quarter" idx="15"/>
          </p:nvPr>
        </p:nvPicPr>
        <p:blipFill>
          <a:blip r:embed="rId3"/>
          <a:srcRect l="458" r="12726" b="-2"/>
          <a:stretch>
            <a:fillRect/>
          </a:stretch>
        </p:blipFill>
        <p:spPr>
          <a:xfrm>
            <a:off x="6393001" y="106139"/>
            <a:ext cx="2551177" cy="2123167"/>
          </a:xfrm>
          <a:prstGeom prst="rect">
            <a:avLst/>
          </a:prstGeom>
          <a:noFill/>
        </p:spPr>
      </p:pic>
      <p:sp>
        <p:nvSpPr>
          <p:cNvPr id="6" name="Slide Number Placeholder 5">
            <a:extLst>
              <a:ext uri="{FF2B5EF4-FFF2-40B4-BE49-F238E27FC236}">
                <a16:creationId xmlns:a16="http://schemas.microsoft.com/office/drawing/2014/main" id="{24F8BB0E-B279-7B8C-F9B8-4C5222006BFE}"/>
              </a:ext>
            </a:extLst>
          </p:cNvPr>
          <p:cNvSpPr>
            <a:spLocks noGrp="1"/>
          </p:cNvSpPr>
          <p:nvPr>
            <p:ph type="sldNum" sz="quarter" idx="12"/>
          </p:nvPr>
        </p:nvSpPr>
        <p:spPr>
          <a:xfrm>
            <a:off x="9879323" y="5725145"/>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26</a:t>
            </a:fld>
            <a:endParaRPr lang="en-US"/>
          </a:p>
        </p:txBody>
      </p:sp>
    </p:spTree>
    <p:extLst>
      <p:ext uri="{BB962C8B-B14F-4D97-AF65-F5344CB8AC3E}">
        <p14:creationId xmlns:p14="http://schemas.microsoft.com/office/powerpoint/2010/main" val="3254287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E5B6-3BD1-A4B6-19A6-39D002266742}"/>
              </a:ext>
            </a:extLst>
          </p:cNvPr>
          <p:cNvSpPr>
            <a:spLocks noGrp="1"/>
          </p:cNvSpPr>
          <p:nvPr>
            <p:ph type="title"/>
          </p:nvPr>
        </p:nvSpPr>
        <p:spPr>
          <a:xfrm>
            <a:off x="187971" y="272143"/>
            <a:ext cx="6278143" cy="989729"/>
          </a:xfrm>
        </p:spPr>
        <p:txBody>
          <a:bodyPr vert="horz" lIns="68580" tIns="34290" rIns="68580" bIns="34290" rtlCol="0" anchor="b">
            <a:normAutofit/>
          </a:bodyPr>
          <a:lstStyle/>
          <a:p>
            <a:r>
              <a:rPr lang="en-US" sz="1650" dirty="0"/>
              <a:t>Long-Term Impact on American Politics and Society</a:t>
            </a:r>
          </a:p>
        </p:txBody>
      </p:sp>
      <p:sp>
        <p:nvSpPr>
          <p:cNvPr id="8" name="TextBox 7">
            <a:extLst>
              <a:ext uri="{FF2B5EF4-FFF2-40B4-BE49-F238E27FC236}">
                <a16:creationId xmlns:a16="http://schemas.microsoft.com/office/drawing/2014/main" id="{B8A40D4B-0993-4BA3-A764-34ADC154DE6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9623" y="2073260"/>
            <a:ext cx="8044754" cy="3031236"/>
          </a:xfrm>
          <a:prstGeom prst="rect">
            <a:avLst/>
          </a:prstGeom>
        </p:spPr>
        <p:txBody>
          <a:bodyPr>
            <a:noAutofit/>
          </a:bodyPr>
          <a:lstStyle/>
          <a:p>
            <a:pPr>
              <a:lnSpc>
                <a:spcPct val="90000"/>
              </a:lnSpc>
              <a:spcBef>
                <a:spcPts val="1875"/>
              </a:spcBef>
              <a:spcAft>
                <a:spcPts val="450"/>
              </a:spcAft>
            </a:pPr>
            <a:r>
              <a:rPr lang="en-US" sz="2000" b="1" dirty="0"/>
              <a:t>Foundation of Nativism</a:t>
            </a:r>
          </a:p>
          <a:p>
            <a:pPr marL="0" lvl="1">
              <a:lnSpc>
                <a:spcPct val="90000"/>
              </a:lnSpc>
              <a:spcBef>
                <a:spcPts val="750"/>
              </a:spcBef>
              <a:spcAft>
                <a:spcPts val="450"/>
              </a:spcAft>
            </a:pPr>
            <a:r>
              <a:rPr lang="en-US" sz="2000" dirty="0"/>
              <a:t>The Know Nothing movement established early anti-immigrant sentiments influencing future political ideologies in America.</a:t>
            </a:r>
          </a:p>
          <a:p>
            <a:pPr>
              <a:lnSpc>
                <a:spcPct val="90000"/>
              </a:lnSpc>
              <a:spcBef>
                <a:spcPts val="1875"/>
              </a:spcBef>
              <a:spcAft>
                <a:spcPts val="450"/>
              </a:spcAft>
            </a:pPr>
            <a:r>
              <a:rPr lang="en-US" sz="2000" b="1" dirty="0"/>
              <a:t>Influence on Immigration Policy</a:t>
            </a:r>
          </a:p>
          <a:p>
            <a:pPr marL="0" lvl="1">
              <a:lnSpc>
                <a:spcPct val="90000"/>
              </a:lnSpc>
              <a:spcBef>
                <a:spcPts val="750"/>
              </a:spcBef>
              <a:spcAft>
                <a:spcPts val="450"/>
              </a:spcAft>
            </a:pPr>
            <a:r>
              <a:rPr lang="en-US" sz="2000" dirty="0"/>
              <a:t>The movement shaped immigration policies by highlighting political power of anti-immigrant attitudes in society.</a:t>
            </a:r>
          </a:p>
          <a:p>
            <a:pPr>
              <a:lnSpc>
                <a:spcPct val="90000"/>
              </a:lnSpc>
              <a:spcBef>
                <a:spcPts val="1875"/>
              </a:spcBef>
              <a:spcAft>
                <a:spcPts val="450"/>
              </a:spcAft>
            </a:pPr>
            <a:r>
              <a:rPr lang="en-US" sz="2000" b="1" dirty="0"/>
              <a:t>Debates on Identity and Citizenship</a:t>
            </a:r>
          </a:p>
          <a:p>
            <a:pPr marL="0" lvl="1">
              <a:lnSpc>
                <a:spcPct val="90000"/>
              </a:lnSpc>
              <a:spcBef>
                <a:spcPts val="750"/>
              </a:spcBef>
              <a:spcAft>
                <a:spcPts val="450"/>
              </a:spcAft>
            </a:pPr>
            <a:r>
              <a:rPr lang="en-US" sz="2000" dirty="0"/>
              <a:t>It influenced ongoing debates about national identity, citizenship rights, and inclusion in American society.</a:t>
            </a:r>
          </a:p>
        </p:txBody>
      </p:sp>
      <p:pic>
        <p:nvPicPr>
          <p:cNvPr id="7" name="Content Placeholder 6" descr="Friends sitting wrapped in american flag in a forest on a cold november's day.">
            <a:extLst>
              <a:ext uri="{FF2B5EF4-FFF2-40B4-BE49-F238E27FC236}">
                <a16:creationId xmlns:a16="http://schemas.microsoft.com/office/drawing/2014/main" id="{895A05AF-1D71-4680-A6AD-08A69846A5CB}"/>
              </a:ext>
            </a:extLst>
          </p:cNvPr>
          <p:cNvPicPr>
            <a:picLocks noGrp="1" noChangeAspect="1"/>
          </p:cNvPicPr>
          <p:nvPr>
            <p:ph type="pic" sz="quarter" idx="15"/>
          </p:nvPr>
        </p:nvPicPr>
        <p:blipFill>
          <a:blip r:embed="rId3"/>
          <a:srcRect l="8106" r="11689" b="1"/>
          <a:stretch>
            <a:fillRect/>
          </a:stretch>
        </p:blipFill>
        <p:spPr>
          <a:xfrm>
            <a:off x="6670027" y="-19959"/>
            <a:ext cx="2286002" cy="1902480"/>
          </a:xfrm>
          <a:prstGeom prst="rect">
            <a:avLst/>
          </a:prstGeom>
          <a:noFill/>
        </p:spPr>
      </p:pic>
      <p:sp>
        <p:nvSpPr>
          <p:cNvPr id="6" name="Slide Number Placeholder 5">
            <a:extLst>
              <a:ext uri="{FF2B5EF4-FFF2-40B4-BE49-F238E27FC236}">
                <a16:creationId xmlns:a16="http://schemas.microsoft.com/office/drawing/2014/main" id="{5EAEDA7C-DF6C-4885-880D-FF2AAFDECFE9}"/>
              </a:ext>
            </a:extLst>
          </p:cNvPr>
          <p:cNvSpPr>
            <a:spLocks noGrp="1"/>
          </p:cNvSpPr>
          <p:nvPr>
            <p:ph type="sldNum" sz="quarter" idx="12"/>
          </p:nvPr>
        </p:nvSpPr>
        <p:spPr>
          <a:xfrm>
            <a:off x="9879323" y="5725145"/>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27</a:t>
            </a:fld>
            <a:endParaRPr lang="en-US"/>
          </a:p>
        </p:txBody>
      </p:sp>
    </p:spTree>
    <p:extLst>
      <p:ext uri="{BB962C8B-B14F-4D97-AF65-F5344CB8AC3E}">
        <p14:creationId xmlns:p14="http://schemas.microsoft.com/office/powerpoint/2010/main" val="3768193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4CCC6-CC86-9B7D-1E4F-06C53A31887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377DA1C-06A3-9A7A-4815-F679E5D7B6B5}"/>
              </a:ext>
            </a:extLst>
          </p:cNvPr>
          <p:cNvSpPr>
            <a:spLocks noGrp="1"/>
          </p:cNvSpPr>
          <p:nvPr>
            <p:ph type="subTitle" idx="1"/>
          </p:nvPr>
        </p:nvSpPr>
        <p:spPr>
          <a:xfrm>
            <a:off x="1605172" y="1095064"/>
            <a:ext cx="5763854" cy="1060568"/>
          </a:xfrm>
        </p:spPr>
        <p:txBody>
          <a:bodyPr>
            <a:noAutofit/>
          </a:bodyPr>
          <a:lstStyle/>
          <a:p>
            <a:r>
              <a:rPr lang="en-US" sz="4800" dirty="0"/>
              <a:t>1840’s – 1860’s</a:t>
            </a:r>
            <a:br>
              <a:rPr lang="en-US" sz="4800" dirty="0"/>
            </a:br>
            <a:br>
              <a:rPr lang="en-US" sz="4800" dirty="0"/>
            </a:br>
            <a:r>
              <a:rPr lang="en-US" sz="4800" dirty="0"/>
              <a:t>Political </a:t>
            </a:r>
            <a:r>
              <a:rPr lang="en-US" sz="4800" dirty="0" err="1"/>
              <a:t>Landscale</a:t>
            </a:r>
            <a:endParaRPr lang="en-US" sz="4800" dirty="0"/>
          </a:p>
        </p:txBody>
      </p:sp>
    </p:spTree>
    <p:extLst>
      <p:ext uri="{BB962C8B-B14F-4D97-AF65-F5344CB8AC3E}">
        <p14:creationId xmlns:p14="http://schemas.microsoft.com/office/powerpoint/2010/main" val="36152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42" presetClass="entr" presetSubtype="0" fill="hold" grpId="1"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CBC2A-A77B-7EAD-D1CA-A4C0CD0DF7D6}"/>
              </a:ext>
            </a:extLst>
          </p:cNvPr>
          <p:cNvSpPr>
            <a:spLocks noGrp="1"/>
          </p:cNvSpPr>
          <p:nvPr>
            <p:ph type="title"/>
          </p:nvPr>
        </p:nvSpPr>
        <p:spPr>
          <a:xfrm>
            <a:off x="496497" y="56101"/>
            <a:ext cx="4608903" cy="1145286"/>
          </a:xfrm>
        </p:spPr>
        <p:txBody>
          <a:bodyPr vert="horz" lIns="68580" tIns="34290" rIns="68580" bIns="34290" rtlCol="0" anchor="b">
            <a:normAutofit/>
          </a:bodyPr>
          <a:lstStyle/>
          <a:p>
            <a:r>
              <a:rPr lang="en-US" sz="2000" dirty="0"/>
              <a:t>Overview of American Society and Issues in the Mid-19th Century</a:t>
            </a:r>
          </a:p>
        </p:txBody>
      </p:sp>
      <p:sp>
        <p:nvSpPr>
          <p:cNvPr id="8" name="TextBox 7">
            <a:extLst>
              <a:ext uri="{FF2B5EF4-FFF2-40B4-BE49-F238E27FC236}">
                <a16:creationId xmlns:a16="http://schemas.microsoft.com/office/drawing/2014/main" id="{C72BF514-4F04-4432-A14D-048EEEFA7AD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6497" y="2870877"/>
            <a:ext cx="8358215" cy="3091721"/>
          </a:xfrm>
          <a:prstGeom prst="rect">
            <a:avLst/>
          </a:prstGeom>
        </p:spPr>
        <p:txBody>
          <a:bodyPr>
            <a:noAutofit/>
          </a:bodyPr>
          <a:lstStyle/>
          <a:p>
            <a:pPr>
              <a:lnSpc>
                <a:spcPct val="90000"/>
              </a:lnSpc>
              <a:spcBef>
                <a:spcPts val="1875"/>
              </a:spcBef>
              <a:spcAft>
                <a:spcPts val="450"/>
              </a:spcAft>
            </a:pPr>
            <a:r>
              <a:rPr lang="en-US" b="1" dirty="0"/>
              <a:t>Rapid Growth and Expansion</a:t>
            </a:r>
          </a:p>
          <a:p>
            <a:pPr marL="0" lvl="1">
              <a:lnSpc>
                <a:spcPct val="90000"/>
              </a:lnSpc>
              <a:spcBef>
                <a:spcPts val="750"/>
              </a:spcBef>
              <a:spcAft>
                <a:spcPts val="450"/>
              </a:spcAft>
            </a:pPr>
            <a:r>
              <a:rPr lang="en-US" dirty="0"/>
              <a:t>The mid-19th century experienced rapid population growth and westward expansion shaping American society.</a:t>
            </a:r>
          </a:p>
          <a:p>
            <a:pPr>
              <a:lnSpc>
                <a:spcPct val="90000"/>
              </a:lnSpc>
              <a:spcBef>
                <a:spcPts val="1875"/>
              </a:spcBef>
              <a:spcAft>
                <a:spcPts val="450"/>
              </a:spcAft>
            </a:pPr>
            <a:r>
              <a:rPr lang="en-US" b="1" dirty="0"/>
              <a:t>Sectional Tensions</a:t>
            </a:r>
          </a:p>
          <a:p>
            <a:pPr marL="0" lvl="1">
              <a:lnSpc>
                <a:spcPct val="90000"/>
              </a:lnSpc>
              <a:spcBef>
                <a:spcPts val="750"/>
              </a:spcBef>
              <a:spcAft>
                <a:spcPts val="450"/>
              </a:spcAft>
            </a:pPr>
            <a:r>
              <a:rPr lang="en-US" dirty="0"/>
              <a:t>Intensifying sectional tensions arose from differing regional interests and cultural divides.</a:t>
            </a:r>
          </a:p>
          <a:p>
            <a:pPr>
              <a:lnSpc>
                <a:spcPct val="90000"/>
              </a:lnSpc>
              <a:spcBef>
                <a:spcPts val="1875"/>
              </a:spcBef>
              <a:spcAft>
                <a:spcPts val="450"/>
              </a:spcAft>
            </a:pPr>
            <a:r>
              <a:rPr lang="en-US" b="1" dirty="0"/>
              <a:t>Economic and Political Issues</a:t>
            </a:r>
          </a:p>
          <a:p>
            <a:pPr marL="0" lvl="1">
              <a:lnSpc>
                <a:spcPct val="90000"/>
              </a:lnSpc>
              <a:spcBef>
                <a:spcPts val="750"/>
              </a:spcBef>
              <a:spcAft>
                <a:spcPts val="450"/>
              </a:spcAft>
            </a:pPr>
            <a:r>
              <a:rPr lang="en-US" dirty="0"/>
              <a:t>Economic transformations and slavery debates influenced public opinion and political alignments.</a:t>
            </a:r>
          </a:p>
        </p:txBody>
      </p:sp>
      <p:pic>
        <p:nvPicPr>
          <p:cNvPr id="7" name="Content Placeholder 6" descr="Noble man and farmer/peasant from an 1886 antique book &quot;British Ballads Old and New&quot; by George Barnett Smith.">
            <a:extLst>
              <a:ext uri="{FF2B5EF4-FFF2-40B4-BE49-F238E27FC236}">
                <a16:creationId xmlns:a16="http://schemas.microsoft.com/office/drawing/2014/main" id="{80A99EC9-B580-41F5-AF87-9FA985A6E3FD}"/>
              </a:ext>
            </a:extLst>
          </p:cNvPr>
          <p:cNvPicPr>
            <a:picLocks noGrp="1" noChangeAspect="1"/>
          </p:cNvPicPr>
          <p:nvPr>
            <p:ph type="pic" sz="quarter" idx="15"/>
          </p:nvPr>
        </p:nvPicPr>
        <p:blipFill>
          <a:blip r:embed="rId3"/>
          <a:srcRect t="9046" r="1" b="1"/>
          <a:stretch>
            <a:fillRect/>
          </a:stretch>
        </p:blipFill>
        <p:spPr>
          <a:xfrm>
            <a:off x="5823857" y="225881"/>
            <a:ext cx="3255366" cy="2644996"/>
          </a:xfrm>
          <a:prstGeom prst="rect">
            <a:avLst/>
          </a:prstGeom>
          <a:noFill/>
        </p:spPr>
      </p:pic>
    </p:spTree>
    <p:extLst>
      <p:ext uri="{BB962C8B-B14F-4D97-AF65-F5344CB8AC3E}">
        <p14:creationId xmlns:p14="http://schemas.microsoft.com/office/powerpoint/2010/main" val="257184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D235-5A2C-56AB-DBD0-FD56B7EE1CEB}"/>
              </a:ext>
            </a:extLst>
          </p:cNvPr>
          <p:cNvSpPr>
            <a:spLocks noGrp="1"/>
          </p:cNvSpPr>
          <p:nvPr>
            <p:ph type="title"/>
          </p:nvPr>
        </p:nvSpPr>
        <p:spPr>
          <a:xfrm>
            <a:off x="480916" y="304800"/>
            <a:ext cx="4966907" cy="822308"/>
          </a:xfrm>
        </p:spPr>
        <p:txBody>
          <a:bodyPr vert="horz" lIns="68580" tIns="34290" rIns="68580" bIns="34290" rtlCol="0" anchor="b">
            <a:normAutofit/>
          </a:bodyPr>
          <a:lstStyle/>
          <a:p>
            <a:r>
              <a:rPr lang="en-US" sz="1650" dirty="0"/>
              <a:t>Major National Debates: Slavery, Expansion, and States’ Rights</a:t>
            </a:r>
          </a:p>
        </p:txBody>
      </p:sp>
      <p:sp>
        <p:nvSpPr>
          <p:cNvPr id="8" name="TextBox 7">
            <a:extLst>
              <a:ext uri="{FF2B5EF4-FFF2-40B4-BE49-F238E27FC236}">
                <a16:creationId xmlns:a16="http://schemas.microsoft.com/office/drawing/2014/main" id="{4DCBED18-DC48-4884-A774-E7C08BC946B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22326" y="2693906"/>
            <a:ext cx="8092331" cy="4000807"/>
          </a:xfrm>
          <a:prstGeom prst="rect">
            <a:avLst/>
          </a:prstGeom>
        </p:spPr>
        <p:txBody>
          <a:bodyPr>
            <a:noAutofit/>
          </a:bodyPr>
          <a:lstStyle/>
          <a:p>
            <a:pPr>
              <a:spcBef>
                <a:spcPts val="1875"/>
              </a:spcBef>
              <a:spcAft>
                <a:spcPts val="450"/>
              </a:spcAft>
            </a:pPr>
            <a:r>
              <a:rPr lang="en-US" b="1" dirty="0"/>
              <a:t>Slavery Expansion Debate</a:t>
            </a:r>
          </a:p>
          <a:p>
            <a:pPr marL="0" lvl="1">
              <a:spcBef>
                <a:spcPts val="750"/>
              </a:spcBef>
              <a:spcAft>
                <a:spcPts val="450"/>
              </a:spcAft>
            </a:pPr>
            <a:r>
              <a:rPr lang="en-US" dirty="0"/>
              <a:t>The nation grappled with whether slavery should spread into new territories, intensifying political divisions.</a:t>
            </a:r>
          </a:p>
          <a:p>
            <a:pPr>
              <a:spcBef>
                <a:spcPts val="1875"/>
              </a:spcBef>
              <a:spcAft>
                <a:spcPts val="450"/>
              </a:spcAft>
            </a:pPr>
            <a:r>
              <a:rPr lang="en-US" b="1" dirty="0"/>
              <a:t>Federal vs State Power</a:t>
            </a:r>
          </a:p>
          <a:p>
            <a:pPr marL="0" lvl="1">
              <a:spcBef>
                <a:spcPts val="750"/>
              </a:spcBef>
              <a:spcAft>
                <a:spcPts val="450"/>
              </a:spcAft>
            </a:pPr>
            <a:r>
              <a:rPr lang="en-US" dirty="0"/>
              <a:t>Disputes over the balance of power between federal and state governments shaped national policies and tensions.</a:t>
            </a:r>
          </a:p>
          <a:p>
            <a:pPr>
              <a:spcBef>
                <a:spcPts val="1875"/>
              </a:spcBef>
              <a:spcAft>
                <a:spcPts val="450"/>
              </a:spcAft>
            </a:pPr>
            <a:r>
              <a:rPr lang="en-US" b="1" dirty="0"/>
              <a:t>Moral and Economic Implications</a:t>
            </a:r>
          </a:p>
          <a:p>
            <a:pPr marL="0" lvl="1">
              <a:spcBef>
                <a:spcPts val="750"/>
              </a:spcBef>
              <a:spcAft>
                <a:spcPts val="450"/>
              </a:spcAft>
            </a:pPr>
            <a:r>
              <a:rPr lang="en-US" dirty="0"/>
              <a:t>Slavery's moral controversies and economic significance fueled passionate national debate and political discourse.</a:t>
            </a:r>
          </a:p>
        </p:txBody>
      </p:sp>
      <p:pic>
        <p:nvPicPr>
          <p:cNvPr id="7" name="Content Placeholder 6" descr="Closeup of the US Constitutionsee also:">
            <a:extLst>
              <a:ext uri="{FF2B5EF4-FFF2-40B4-BE49-F238E27FC236}">
                <a16:creationId xmlns:a16="http://schemas.microsoft.com/office/drawing/2014/main" id="{066E3A69-FCD5-4745-A5FA-1FEDE6828CD3}"/>
              </a:ext>
            </a:extLst>
          </p:cNvPr>
          <p:cNvPicPr>
            <a:picLocks noGrp="1" noChangeAspect="1"/>
          </p:cNvPicPr>
          <p:nvPr>
            <p:ph type="pic" sz="quarter" idx="15"/>
          </p:nvPr>
        </p:nvPicPr>
        <p:blipFill>
          <a:blip r:embed="rId3"/>
          <a:srcRect r="20094"/>
          <a:stretch>
            <a:fillRect/>
          </a:stretch>
        </p:blipFill>
        <p:spPr>
          <a:xfrm>
            <a:off x="6117771" y="0"/>
            <a:ext cx="2961452" cy="2464611"/>
          </a:xfrm>
          <a:prstGeom prst="rect">
            <a:avLst/>
          </a:prstGeom>
          <a:noFill/>
        </p:spPr>
      </p:pic>
      <p:sp>
        <p:nvSpPr>
          <p:cNvPr id="6" name="Slide Number Placeholder 5">
            <a:extLst>
              <a:ext uri="{FF2B5EF4-FFF2-40B4-BE49-F238E27FC236}">
                <a16:creationId xmlns:a16="http://schemas.microsoft.com/office/drawing/2014/main" id="{A79DC0E9-C435-B410-ABA5-E3062670CF24}"/>
              </a:ext>
            </a:extLst>
          </p:cNvPr>
          <p:cNvSpPr>
            <a:spLocks noGrp="1"/>
          </p:cNvSpPr>
          <p:nvPr>
            <p:ph type="sldNum" sz="quarter" idx="12"/>
          </p:nvPr>
        </p:nvSpPr>
        <p:spPr>
          <a:xfrm>
            <a:off x="8736323" y="5725143"/>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4</a:t>
            </a:fld>
            <a:endParaRPr lang="en-US"/>
          </a:p>
        </p:txBody>
      </p:sp>
    </p:spTree>
    <p:extLst>
      <p:ext uri="{BB962C8B-B14F-4D97-AF65-F5344CB8AC3E}">
        <p14:creationId xmlns:p14="http://schemas.microsoft.com/office/powerpoint/2010/main" val="310170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05AC-CA0D-84D0-15F4-9F1787A7513D}"/>
              </a:ext>
            </a:extLst>
          </p:cNvPr>
          <p:cNvSpPr>
            <a:spLocks noGrp="1"/>
          </p:cNvSpPr>
          <p:nvPr>
            <p:ph type="title"/>
          </p:nvPr>
        </p:nvSpPr>
        <p:spPr>
          <a:xfrm>
            <a:off x="431183" y="370114"/>
            <a:ext cx="5301234" cy="891758"/>
          </a:xfrm>
        </p:spPr>
        <p:txBody>
          <a:bodyPr vert="horz" lIns="68580" tIns="34290" rIns="68580" bIns="34290" rtlCol="0" anchor="b">
            <a:normAutofit/>
          </a:bodyPr>
          <a:lstStyle/>
          <a:p>
            <a:r>
              <a:rPr lang="en-US" sz="1875" dirty="0"/>
              <a:t>Transformation and Volatility in Party Politics</a:t>
            </a:r>
          </a:p>
        </p:txBody>
      </p:sp>
      <p:sp>
        <p:nvSpPr>
          <p:cNvPr id="8" name="TextBox 7">
            <a:extLst>
              <a:ext uri="{FF2B5EF4-FFF2-40B4-BE49-F238E27FC236}">
                <a16:creationId xmlns:a16="http://schemas.microsoft.com/office/drawing/2014/main" id="{B21B0CC9-6278-499D-A40D-A19E3CEC455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3759" y="3109179"/>
            <a:ext cx="8369870" cy="3031236"/>
          </a:xfrm>
          <a:prstGeom prst="rect">
            <a:avLst/>
          </a:prstGeom>
        </p:spPr>
        <p:txBody>
          <a:bodyPr>
            <a:noAutofit/>
          </a:bodyPr>
          <a:lstStyle/>
          <a:p>
            <a:pPr>
              <a:lnSpc>
                <a:spcPct val="90000"/>
              </a:lnSpc>
              <a:spcBef>
                <a:spcPts val="1875"/>
              </a:spcBef>
              <a:spcAft>
                <a:spcPts val="450"/>
              </a:spcAft>
            </a:pPr>
            <a:r>
              <a:rPr lang="en-US" b="1" dirty="0"/>
              <a:t>Party System Upheaval</a:t>
            </a:r>
          </a:p>
          <a:p>
            <a:pPr marL="0" lvl="1">
              <a:lnSpc>
                <a:spcPct val="90000"/>
              </a:lnSpc>
              <a:spcBef>
                <a:spcPts val="750"/>
              </a:spcBef>
              <a:spcAft>
                <a:spcPts val="450"/>
              </a:spcAft>
            </a:pPr>
            <a:r>
              <a:rPr lang="en-US" dirty="0"/>
              <a:t>Traditional parties fractured, causing major shifts in the political landscape and disrupting established power structures.</a:t>
            </a:r>
          </a:p>
          <a:p>
            <a:pPr>
              <a:lnSpc>
                <a:spcPct val="90000"/>
              </a:lnSpc>
              <a:spcBef>
                <a:spcPts val="1875"/>
              </a:spcBef>
              <a:spcAft>
                <a:spcPts val="450"/>
              </a:spcAft>
            </a:pPr>
            <a:r>
              <a:rPr lang="en-US" b="1" dirty="0"/>
              <a:t>Emergence of New Movements</a:t>
            </a:r>
          </a:p>
          <a:p>
            <a:pPr marL="0" lvl="1">
              <a:lnSpc>
                <a:spcPct val="90000"/>
              </a:lnSpc>
              <a:spcBef>
                <a:spcPts val="750"/>
              </a:spcBef>
              <a:spcAft>
                <a:spcPts val="450"/>
              </a:spcAft>
            </a:pPr>
            <a:r>
              <a:rPr lang="en-US" dirty="0"/>
              <a:t>New political movements arose, reflecting sectional interests and ideological divides within the nation.</a:t>
            </a:r>
          </a:p>
          <a:p>
            <a:pPr>
              <a:lnSpc>
                <a:spcPct val="90000"/>
              </a:lnSpc>
              <a:spcBef>
                <a:spcPts val="1875"/>
              </a:spcBef>
              <a:spcAft>
                <a:spcPts val="450"/>
              </a:spcAft>
            </a:pPr>
            <a:r>
              <a:rPr lang="en-US" b="1" dirty="0"/>
              <a:t>Sectional and Ideological Divides</a:t>
            </a:r>
          </a:p>
          <a:p>
            <a:pPr marL="0" lvl="1">
              <a:lnSpc>
                <a:spcPct val="90000"/>
              </a:lnSpc>
              <a:spcBef>
                <a:spcPts val="750"/>
              </a:spcBef>
              <a:spcAft>
                <a:spcPts val="450"/>
              </a:spcAft>
            </a:pPr>
            <a:r>
              <a:rPr lang="en-US" dirty="0"/>
              <a:t>Deepening divisions between regions and ideologies drove realignment in party politics and voter bases.</a:t>
            </a:r>
          </a:p>
        </p:txBody>
      </p:sp>
      <p:pic>
        <p:nvPicPr>
          <p:cNvPr id="7" name="Content Placeholder 6" descr="Red, blue and white (neutral) colored celebration ribbons (confetti) falling through air, isolated on white background.">
            <a:extLst>
              <a:ext uri="{FF2B5EF4-FFF2-40B4-BE49-F238E27FC236}">
                <a16:creationId xmlns:a16="http://schemas.microsoft.com/office/drawing/2014/main" id="{D1684DA2-370D-41BE-B5AF-CBA564857A83}"/>
              </a:ext>
            </a:extLst>
          </p:cNvPr>
          <p:cNvPicPr>
            <a:picLocks noGrp="1" noChangeAspect="1"/>
          </p:cNvPicPr>
          <p:nvPr>
            <p:ph type="pic" sz="quarter" idx="15"/>
          </p:nvPr>
        </p:nvPicPr>
        <p:blipFill>
          <a:blip r:embed="rId3"/>
          <a:srcRect l="4353" r="15442" b="1"/>
          <a:stretch>
            <a:fillRect/>
          </a:stretch>
        </p:blipFill>
        <p:spPr>
          <a:xfrm>
            <a:off x="6347453" y="0"/>
            <a:ext cx="2731770" cy="2273462"/>
          </a:xfrm>
          <a:prstGeom prst="rect">
            <a:avLst/>
          </a:prstGeom>
          <a:noFill/>
        </p:spPr>
      </p:pic>
    </p:spTree>
    <p:extLst>
      <p:ext uri="{BB962C8B-B14F-4D97-AF65-F5344CB8AC3E}">
        <p14:creationId xmlns:p14="http://schemas.microsoft.com/office/powerpoint/2010/main" val="1699703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EBE0-BD26-B907-31C1-4D15262F4CC2}"/>
              </a:ext>
            </a:extLst>
          </p:cNvPr>
          <p:cNvSpPr>
            <a:spLocks noGrp="1"/>
          </p:cNvSpPr>
          <p:nvPr>
            <p:ph type="title"/>
          </p:nvPr>
        </p:nvSpPr>
        <p:spPr>
          <a:xfrm>
            <a:off x="1604218" y="1925678"/>
            <a:ext cx="5935565" cy="3006644"/>
          </a:xfrm>
        </p:spPr>
        <p:txBody>
          <a:bodyPr anchor="t">
            <a:normAutofit/>
          </a:bodyPr>
          <a:lstStyle/>
          <a:p>
            <a:r>
              <a:rPr lang="en-US" dirty="0"/>
              <a:t>The Whig Party: </a:t>
            </a:r>
            <a:br>
              <a:rPr lang="en-US" dirty="0"/>
            </a:br>
            <a:br>
              <a:rPr lang="en-US" dirty="0"/>
            </a:br>
            <a:r>
              <a:rPr lang="en-US" dirty="0"/>
              <a:t>Philosophy and</a:t>
            </a:r>
            <a:br>
              <a:rPr lang="en-US" dirty="0"/>
            </a:br>
            <a:r>
              <a:rPr lang="en-US" dirty="0"/>
              <a:t>       Decline</a:t>
            </a:r>
          </a:p>
        </p:txBody>
      </p:sp>
    </p:spTree>
    <p:extLst>
      <p:ext uri="{BB962C8B-B14F-4D97-AF65-F5344CB8AC3E}">
        <p14:creationId xmlns:p14="http://schemas.microsoft.com/office/powerpoint/2010/main" val="2804634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1A5B-6DF1-1963-9BC0-E4A7A0A20B17}"/>
              </a:ext>
            </a:extLst>
          </p:cNvPr>
          <p:cNvSpPr>
            <a:spLocks noGrp="1"/>
          </p:cNvSpPr>
          <p:nvPr>
            <p:ph type="title"/>
          </p:nvPr>
        </p:nvSpPr>
        <p:spPr>
          <a:xfrm>
            <a:off x="1879520" y="377524"/>
            <a:ext cx="7199703" cy="551906"/>
          </a:xfrm>
        </p:spPr>
        <p:txBody>
          <a:bodyPr vert="horz" lIns="68580" tIns="34290" rIns="68580" bIns="34290" rtlCol="0" anchor="t">
            <a:normAutofit/>
          </a:bodyPr>
          <a:lstStyle/>
          <a:p>
            <a:r>
              <a:rPr lang="en-US" sz="2000" b="0" kern="1200" cap="all" baseline="0" dirty="0">
                <a:latin typeface="+mj-lt"/>
                <a:ea typeface="+mj-ea"/>
                <a:cs typeface="+mj-cs"/>
              </a:rPr>
              <a:t>Origins and Core Principles of the Whig Party</a:t>
            </a:r>
          </a:p>
        </p:txBody>
      </p:sp>
      <p:pic>
        <p:nvPicPr>
          <p:cNvPr id="7" name="Content Placeholder 6" descr="US flag and constitution">
            <a:extLst>
              <a:ext uri="{FF2B5EF4-FFF2-40B4-BE49-F238E27FC236}">
                <a16:creationId xmlns:a16="http://schemas.microsoft.com/office/drawing/2014/main" id="{72E5D9E4-0DEF-4D89-B16C-9F1B40AAC3D2}"/>
              </a:ext>
            </a:extLst>
          </p:cNvPr>
          <p:cNvPicPr>
            <a:picLocks noGrp="1" noChangeAspect="1"/>
          </p:cNvPicPr>
          <p:nvPr>
            <p:ph type="pic" sz="quarter" idx="15"/>
          </p:nvPr>
        </p:nvPicPr>
        <p:blipFill>
          <a:blip r:embed="rId3"/>
          <a:srcRect r="23001" b="1"/>
          <a:stretch>
            <a:fillRect/>
          </a:stretch>
        </p:blipFill>
        <p:spPr>
          <a:xfrm>
            <a:off x="0" y="-183758"/>
            <a:ext cx="1681828" cy="1452488"/>
          </a:xfrm>
          <a:prstGeom prst="rect">
            <a:avLst/>
          </a:prstGeom>
          <a:noFill/>
        </p:spPr>
      </p:pic>
      <p:sp>
        <p:nvSpPr>
          <p:cNvPr id="8" name="TextBox 7">
            <a:extLst>
              <a:ext uri="{FF2B5EF4-FFF2-40B4-BE49-F238E27FC236}">
                <a16:creationId xmlns:a16="http://schemas.microsoft.com/office/drawing/2014/main" id="{1F720453-47E4-49BE-AD9E-0BF96FE00F4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74857" y="1387696"/>
            <a:ext cx="8564343" cy="5116627"/>
          </a:xfrm>
          <a:prstGeom prst="rect">
            <a:avLst/>
          </a:prstGeom>
        </p:spPr>
        <p:txBody>
          <a:bodyPr>
            <a:noAutofit/>
          </a:bodyPr>
          <a:lstStyle/>
          <a:p>
            <a:pPr>
              <a:spcBef>
                <a:spcPts val="1875"/>
              </a:spcBef>
              <a:spcAft>
                <a:spcPts val="450"/>
              </a:spcAft>
            </a:pPr>
            <a:r>
              <a:rPr lang="en-US" sz="2000" b="1" dirty="0"/>
              <a:t>Formation Against Jackson   Clay, Webster, Calhoun </a:t>
            </a:r>
          </a:p>
          <a:p>
            <a:pPr marL="0" lvl="1">
              <a:spcBef>
                <a:spcPts val="750"/>
              </a:spcBef>
              <a:spcAft>
                <a:spcPts val="450"/>
              </a:spcAft>
            </a:pPr>
            <a:r>
              <a:rPr lang="en-US" sz="2000" dirty="0"/>
              <a:t>The Whig Party formed primarily to oppose Andrew Jackson’s policies and presidential style.</a:t>
            </a:r>
          </a:p>
          <a:p>
            <a:pPr>
              <a:spcBef>
                <a:spcPts val="1875"/>
              </a:spcBef>
              <a:spcAft>
                <a:spcPts val="450"/>
              </a:spcAft>
            </a:pPr>
            <a:r>
              <a:rPr lang="en-US" sz="2000" b="1" dirty="0"/>
              <a:t>Strong Federal Government</a:t>
            </a:r>
          </a:p>
          <a:p>
            <a:pPr marL="0" lvl="1">
              <a:spcBef>
                <a:spcPts val="750"/>
              </a:spcBef>
              <a:spcAft>
                <a:spcPts val="450"/>
              </a:spcAft>
            </a:pPr>
            <a:r>
              <a:rPr lang="en-US" sz="2000" dirty="0"/>
              <a:t>Whigs supported a robust federal government to guide national growth and policy.</a:t>
            </a:r>
          </a:p>
          <a:p>
            <a:pPr>
              <a:spcBef>
                <a:spcPts val="1875"/>
              </a:spcBef>
              <a:spcAft>
                <a:spcPts val="450"/>
              </a:spcAft>
            </a:pPr>
            <a:r>
              <a:rPr lang="en-US" sz="2000" b="1" dirty="0"/>
              <a:t>Economic Modernization</a:t>
            </a:r>
          </a:p>
          <a:p>
            <a:pPr marL="0" lvl="1">
              <a:spcBef>
                <a:spcPts val="750"/>
              </a:spcBef>
              <a:spcAft>
                <a:spcPts val="450"/>
              </a:spcAft>
            </a:pPr>
            <a:r>
              <a:rPr lang="en-US" sz="2000" dirty="0"/>
              <a:t>The party promoted economic modernization including industry, banking, and infrastructure development.</a:t>
            </a:r>
          </a:p>
          <a:p>
            <a:pPr>
              <a:spcBef>
                <a:spcPts val="1875"/>
              </a:spcBef>
              <a:spcAft>
                <a:spcPts val="450"/>
              </a:spcAft>
            </a:pPr>
            <a:r>
              <a:rPr lang="en-US" sz="2000" b="1" dirty="0"/>
              <a:t>Internal Improvements</a:t>
            </a:r>
          </a:p>
          <a:p>
            <a:pPr marL="0" lvl="1">
              <a:spcBef>
                <a:spcPts val="750"/>
              </a:spcBef>
              <a:spcAft>
                <a:spcPts val="450"/>
              </a:spcAft>
            </a:pPr>
            <a:r>
              <a:rPr lang="en-US" sz="2000" dirty="0"/>
              <a:t>Whigs supported federal funding for internal improvements like roads, canals, and railroads.</a:t>
            </a:r>
          </a:p>
        </p:txBody>
      </p:sp>
      <p:sp>
        <p:nvSpPr>
          <p:cNvPr id="6" name="Slide Number Placeholder 5">
            <a:extLst>
              <a:ext uri="{FF2B5EF4-FFF2-40B4-BE49-F238E27FC236}">
                <a16:creationId xmlns:a16="http://schemas.microsoft.com/office/drawing/2014/main" id="{FC144994-05FF-4377-44E4-C52424212B3F}"/>
              </a:ext>
            </a:extLst>
          </p:cNvPr>
          <p:cNvSpPr>
            <a:spLocks noGrp="1"/>
          </p:cNvSpPr>
          <p:nvPr>
            <p:ph type="sldNum" sz="quarter" idx="12"/>
          </p:nvPr>
        </p:nvSpPr>
        <p:spPr>
          <a:xfrm>
            <a:off x="8736323" y="5725143"/>
            <a:ext cx="342900" cy="252106"/>
          </a:xfrm>
        </p:spPr>
        <p:txBody>
          <a:bodyPr vert="horz" lIns="68580" tIns="34290" rIns="68580" bIns="34290" rtlCol="0" anchor="ctr">
            <a:normAutofit/>
          </a:bodyPr>
          <a:lstStyle/>
          <a:p>
            <a:pPr>
              <a:spcAft>
                <a:spcPts val="450"/>
              </a:spcAft>
            </a:pPr>
            <a:fld id="{84C450F2-3BB4-4AE4-8A35-A9D7AEA4C850}" type="slidenum">
              <a:rPr lang="en-US" smtClean="0"/>
              <a:pPr>
                <a:spcAft>
                  <a:spcPts val="450"/>
                </a:spcAft>
              </a:pPr>
              <a:t>7</a:t>
            </a:fld>
            <a:endParaRPr lang="en-US"/>
          </a:p>
        </p:txBody>
      </p:sp>
    </p:spTree>
    <p:extLst>
      <p:ext uri="{BB962C8B-B14F-4D97-AF65-F5344CB8AC3E}">
        <p14:creationId xmlns:p14="http://schemas.microsoft.com/office/powerpoint/2010/main" val="3855502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C925-ECD9-6FEE-444F-27FC12F41E3F}"/>
              </a:ext>
            </a:extLst>
          </p:cNvPr>
          <p:cNvSpPr>
            <a:spLocks noGrp="1"/>
          </p:cNvSpPr>
          <p:nvPr>
            <p:ph type="title"/>
          </p:nvPr>
        </p:nvSpPr>
        <p:spPr>
          <a:xfrm>
            <a:off x="2454849" y="278130"/>
            <a:ext cx="6234238" cy="857250"/>
          </a:xfrm>
        </p:spPr>
        <p:txBody>
          <a:bodyPr vert="horz" lIns="68580" tIns="34290" rIns="68580" bIns="34290" rtlCol="0" anchor="b">
            <a:normAutofit/>
          </a:bodyPr>
          <a:lstStyle/>
          <a:p>
            <a:r>
              <a:rPr lang="en-US" b="0" kern="1200" cap="all" baseline="0" dirty="0">
                <a:latin typeface="+mj-lt"/>
                <a:ea typeface="+mj-ea"/>
                <a:cs typeface="+mj-cs"/>
              </a:rPr>
              <a:t>Key Whig Leaders and Electoral Successes</a:t>
            </a:r>
          </a:p>
        </p:txBody>
      </p:sp>
      <p:pic>
        <p:nvPicPr>
          <p:cNvPr id="7" name="Content Placeholder 6" descr="futuristic composition">
            <a:extLst>
              <a:ext uri="{FF2B5EF4-FFF2-40B4-BE49-F238E27FC236}">
                <a16:creationId xmlns:a16="http://schemas.microsoft.com/office/drawing/2014/main" id="{98A8CBDA-CDD6-4DD3-964F-CC9912B75F90}"/>
              </a:ext>
            </a:extLst>
          </p:cNvPr>
          <p:cNvPicPr>
            <a:picLocks noGrp="1" noChangeAspect="1"/>
          </p:cNvPicPr>
          <p:nvPr>
            <p:ph type="pic" sz="quarter" idx="15"/>
          </p:nvPr>
        </p:nvPicPr>
        <p:blipFill>
          <a:blip r:embed="rId3"/>
          <a:srcRect l="19111" r="16545"/>
          <a:stretch>
            <a:fillRect/>
          </a:stretch>
        </p:blipFill>
        <p:spPr>
          <a:xfrm>
            <a:off x="0" y="84373"/>
            <a:ext cx="2175429" cy="2873821"/>
          </a:xfrm>
          <a:prstGeom prst="rect">
            <a:avLst/>
          </a:prstGeom>
          <a:noFill/>
        </p:spPr>
      </p:pic>
      <p:sp>
        <p:nvSpPr>
          <p:cNvPr id="8" name="TextBox 7">
            <a:extLst>
              <a:ext uri="{FF2B5EF4-FFF2-40B4-BE49-F238E27FC236}">
                <a16:creationId xmlns:a16="http://schemas.microsoft.com/office/drawing/2014/main" id="{35B4F286-5284-4AF5-A41D-79100F40ED29}"/>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02085" y="1619371"/>
            <a:ext cx="6234238" cy="3367278"/>
          </a:xfrm>
          <a:prstGeom prst="rect">
            <a:avLst/>
          </a:prstGeom>
        </p:spPr>
        <p:txBody>
          <a:bodyPr>
            <a:normAutofit/>
          </a:bodyPr>
          <a:lstStyle/>
          <a:p>
            <a:pPr>
              <a:spcBef>
                <a:spcPts val="1875"/>
              </a:spcBef>
              <a:spcAft>
                <a:spcPts val="450"/>
              </a:spcAft>
            </a:pPr>
            <a:r>
              <a:rPr lang="en-US" sz="2000" b="1" dirty="0"/>
              <a:t>Whig Party Leadership</a:t>
            </a:r>
          </a:p>
          <a:p>
            <a:pPr marL="0" lvl="1">
              <a:spcBef>
                <a:spcPts val="750"/>
              </a:spcBef>
              <a:spcAft>
                <a:spcPts val="450"/>
              </a:spcAft>
            </a:pPr>
            <a:r>
              <a:rPr lang="en-US" sz="2000" dirty="0"/>
              <a:t>Henry Clay and Daniel Webster were prominent leaders shaping the Whig Party's policies and direction during its peak.</a:t>
            </a:r>
          </a:p>
          <a:p>
            <a:pPr>
              <a:spcBef>
                <a:spcPts val="1875"/>
              </a:spcBef>
              <a:spcAft>
                <a:spcPts val="450"/>
              </a:spcAft>
            </a:pPr>
            <a:r>
              <a:rPr lang="en-US" sz="2000" b="1" dirty="0"/>
              <a:t>Presidential Victories</a:t>
            </a:r>
          </a:p>
          <a:p>
            <a:pPr marL="0" lvl="1">
              <a:spcBef>
                <a:spcPts val="750"/>
              </a:spcBef>
              <a:spcAft>
                <a:spcPts val="450"/>
              </a:spcAft>
            </a:pPr>
            <a:r>
              <a:rPr lang="en-US" sz="2000" dirty="0"/>
              <a:t>The Whig Party won presidential elections with candidates William Henry Harrison and Zachary Taylor, marking significant electoral success.</a:t>
            </a:r>
          </a:p>
        </p:txBody>
      </p:sp>
    </p:spTree>
    <p:extLst>
      <p:ext uri="{BB962C8B-B14F-4D97-AF65-F5344CB8AC3E}">
        <p14:creationId xmlns:p14="http://schemas.microsoft.com/office/powerpoint/2010/main" val="168514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35BA-D6C0-47EB-F6A5-CDFAE5E9D5BF}"/>
              </a:ext>
            </a:extLst>
          </p:cNvPr>
          <p:cNvSpPr>
            <a:spLocks noGrp="1"/>
          </p:cNvSpPr>
          <p:nvPr>
            <p:ph type="title"/>
          </p:nvPr>
        </p:nvSpPr>
        <p:spPr>
          <a:xfrm>
            <a:off x="2768346" y="308108"/>
            <a:ext cx="6033945" cy="1145286"/>
          </a:xfrm>
        </p:spPr>
        <p:txBody>
          <a:bodyPr vert="horz" lIns="68580" tIns="34290" rIns="68580" bIns="34290" rtlCol="0" anchor="b">
            <a:normAutofit/>
          </a:bodyPr>
          <a:lstStyle/>
          <a:p>
            <a:r>
              <a:rPr lang="en-US" b="0" kern="1200" cap="all" baseline="0" dirty="0">
                <a:latin typeface="+mj-lt"/>
                <a:ea typeface="+mj-ea"/>
                <a:cs typeface="+mj-cs"/>
              </a:rPr>
              <a:t>Factors Leading to the Collapse of the Whigs</a:t>
            </a:r>
          </a:p>
        </p:txBody>
      </p:sp>
      <p:pic>
        <p:nvPicPr>
          <p:cNvPr id="7" name="Content Placeholder 6" descr="There is always a benefit under the political reasons. Politicians and countries think about themselves first. People are crushed while. Sometimes a folk hero tries to save people.">
            <a:extLst>
              <a:ext uri="{FF2B5EF4-FFF2-40B4-BE49-F238E27FC236}">
                <a16:creationId xmlns:a16="http://schemas.microsoft.com/office/drawing/2014/main" id="{D3E8CE05-35F6-4671-A818-3447A6628874}"/>
              </a:ext>
            </a:extLst>
          </p:cNvPr>
          <p:cNvPicPr>
            <a:picLocks noGrp="1" noChangeAspect="1"/>
          </p:cNvPicPr>
          <p:nvPr>
            <p:ph type="pic" sz="quarter" idx="15"/>
          </p:nvPr>
        </p:nvPicPr>
        <p:blipFill>
          <a:blip r:embed="rId3"/>
          <a:srcRect l="22882" r="2" b="2"/>
          <a:stretch>
            <a:fillRect/>
          </a:stretch>
        </p:blipFill>
        <p:spPr>
          <a:xfrm>
            <a:off x="15" y="857252"/>
            <a:ext cx="2140669" cy="2081892"/>
          </a:xfrm>
          <a:prstGeom prst="rect">
            <a:avLst/>
          </a:prstGeom>
          <a:noFill/>
        </p:spPr>
      </p:pic>
      <p:sp>
        <p:nvSpPr>
          <p:cNvPr id="8" name="TextBox 7">
            <a:extLst>
              <a:ext uri="{FF2B5EF4-FFF2-40B4-BE49-F238E27FC236}">
                <a16:creationId xmlns:a16="http://schemas.microsoft.com/office/drawing/2014/main" id="{FF761D5C-1ED3-4157-8A2D-0495B2253A8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768346" y="2073650"/>
            <a:ext cx="5678372" cy="3031236"/>
          </a:xfrm>
          <a:prstGeom prst="rect">
            <a:avLst/>
          </a:prstGeom>
        </p:spPr>
        <p:txBody>
          <a:bodyPr>
            <a:noAutofit/>
          </a:bodyPr>
          <a:lstStyle/>
          <a:p>
            <a:pPr>
              <a:spcBef>
                <a:spcPts val="1875"/>
              </a:spcBef>
              <a:spcAft>
                <a:spcPts val="450"/>
              </a:spcAft>
            </a:pPr>
            <a:r>
              <a:rPr lang="en-US" sz="2100" b="1" dirty="0"/>
              <a:t>Slavery Division</a:t>
            </a:r>
          </a:p>
          <a:p>
            <a:pPr marL="0" lvl="1">
              <a:spcBef>
                <a:spcPts val="750"/>
              </a:spcBef>
              <a:spcAft>
                <a:spcPts val="450"/>
              </a:spcAft>
            </a:pPr>
            <a:r>
              <a:rPr lang="en-US" sz="2100" dirty="0"/>
              <a:t>The Whig party split due to unresolved conflicts over the slavery issue between northern and southern members.</a:t>
            </a:r>
          </a:p>
          <a:p>
            <a:pPr>
              <a:spcBef>
                <a:spcPts val="1875"/>
              </a:spcBef>
              <a:spcAft>
                <a:spcPts val="450"/>
              </a:spcAft>
            </a:pPr>
            <a:r>
              <a:rPr lang="en-US" sz="2100" b="1" dirty="0"/>
              <a:t>Reconciliation Failure</a:t>
            </a:r>
          </a:p>
          <a:p>
            <a:pPr marL="0" lvl="1">
              <a:spcBef>
                <a:spcPts val="750"/>
              </a:spcBef>
              <a:spcAft>
                <a:spcPts val="450"/>
              </a:spcAft>
            </a:pPr>
            <a:r>
              <a:rPr lang="en-US" sz="2100" dirty="0"/>
              <a:t>Inability to reconcile differences on slavery led to the party's disintegration by the late 1850s.</a:t>
            </a:r>
          </a:p>
        </p:txBody>
      </p:sp>
    </p:spTree>
    <p:extLst>
      <p:ext uri="{BB962C8B-B14F-4D97-AF65-F5344CB8AC3E}">
        <p14:creationId xmlns:p14="http://schemas.microsoft.com/office/powerpoint/2010/main" val="363297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asisVTI">
  <a:themeElements>
    <a:clrScheme name="Oasis">
      <a:dk1>
        <a:srgbClr val="131313"/>
      </a:dk1>
      <a:lt1>
        <a:sysClr val="window" lastClr="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_win32_DN_V3" id="{65F5DFDA-B6D8-4F37-85B8-E95C858FA146}" vid="{998F2FB7-179B-41D4-99FF-60A4C828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TotalTime>
  <Words>2559</Words>
  <Application>Microsoft Office PowerPoint</Application>
  <PresentationFormat>On-screen Show (4:3)</PresentationFormat>
  <Paragraphs>216</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Aptos</vt:lpstr>
      <vt:lpstr>Arial</vt:lpstr>
      <vt:lpstr>Neue Haas Grotesk Text Pro</vt:lpstr>
      <vt:lpstr>OasisVTI</vt:lpstr>
      <vt:lpstr>U.S. Political Parties From 1840 to 1860:   Whigs, Republicans, Know-Nothings, and Free Soil Movements</vt:lpstr>
      <vt:lpstr>The Political Landscape of the United States,                 1840-1860</vt:lpstr>
      <vt:lpstr>Overview of American Society and Issues in the Mid-19th Century</vt:lpstr>
      <vt:lpstr>Major National Debates: Slavery, Expansion, and States’ Rights</vt:lpstr>
      <vt:lpstr>Transformation and Volatility in Party Politics</vt:lpstr>
      <vt:lpstr>The Whig Party:   Philosophy and        Decline</vt:lpstr>
      <vt:lpstr>Origins and Core Principles of the Whig Party</vt:lpstr>
      <vt:lpstr>Key Whig Leaders and Electoral Successes</vt:lpstr>
      <vt:lpstr>Factors Leading to the Collapse of the Whigs</vt:lpstr>
      <vt:lpstr>Emergence of New Political Movements</vt:lpstr>
      <vt:lpstr>Rise of the Free Soil Party and Its Anti-Slavery Platform</vt:lpstr>
      <vt:lpstr>The Political Influence and Eventual Decline of These Movements</vt:lpstr>
      <vt:lpstr>The Republican Party:                       Rise and Realignment</vt:lpstr>
      <vt:lpstr>Origins and Founding Members of                                             the Republican Party</vt:lpstr>
      <vt:lpstr>Republican Positions on Slavery &amp; National Growth</vt:lpstr>
      <vt:lpstr>Impact of the Republican Party on the 1860 Election</vt:lpstr>
      <vt:lpstr>Conclusion</vt:lpstr>
      <vt:lpstr>The Know Nothing Political Party: America's Nativist Movement of the Mid-1800s</vt:lpstr>
      <vt:lpstr>Rise of Nativism and Anti-Immigrant Sentiment</vt:lpstr>
      <vt:lpstr>Core Principles and Ideology</vt:lpstr>
      <vt:lpstr>Key Leaders and Prominent Figures</vt:lpstr>
      <vt:lpstr>Structure and Methods of Secrecy</vt:lpstr>
      <vt:lpstr>Demographics and Geographic Distribution of Support</vt:lpstr>
      <vt:lpstr>Influence, Decline, and Legacy of the Know Nothing Party</vt:lpstr>
      <vt:lpstr>Electoral Successes and Failures</vt:lpstr>
      <vt:lpstr>Reasons for the Party's Decline</vt:lpstr>
      <vt:lpstr>Long-Term Impact on American Politics and Society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Donald Gadberry</dc:creator>
  <cp:lastModifiedBy>Donald Gadberry</cp:lastModifiedBy>
  <cp:revision>4</cp:revision>
  <dcterms:created xsi:type="dcterms:W3CDTF">2025-11-15T15:24:22Z</dcterms:created>
  <dcterms:modified xsi:type="dcterms:W3CDTF">2025-11-15T16:37:49Z</dcterms:modified>
</cp:coreProperties>
</file>