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2561" r:id="rId5"/>
    <p:sldId id="2567" r:id="rId6"/>
    <p:sldId id="2568" r:id="rId7"/>
    <p:sldId id="2569" r:id="rId8"/>
    <p:sldId id="2570" r:id="rId9"/>
    <p:sldId id="2571" r:id="rId10"/>
    <p:sldId id="2572" r:id="rId11"/>
    <p:sldId id="2573" r:id="rId12"/>
    <p:sldId id="2574" r:id="rId13"/>
    <p:sldId id="2575" r:id="rId14"/>
    <p:sldId id="2576" r:id="rId15"/>
    <p:sldId id="2577" r:id="rId16"/>
    <p:sldId id="257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Radical Republicans: Leaders, Beliefs, and Their Revolt Against President Andrew Johnson" id="{E7FD97F4-BED7-465D-AA1F-7910FD034A1F}">
          <p14:sldIdLst>
            <p14:sldId id="2561"/>
          </p14:sldIdLst>
        </p14:section>
        <p14:section name="Historical Context: The Post-Civil War Era" id="{653C29B3-3071-49DA-870F-7C01F2E649B4}">
          <p14:sldIdLst/>
        </p14:section>
        <p14:section name="Who Were the Radical Republicans?" id="{D28FB4AE-B294-44F9-9755-37EDA7E3DF7D}">
          <p14:sldIdLst>
            <p14:sldId id="2567"/>
            <p14:sldId id="2568"/>
            <p14:sldId id="2569"/>
            <p14:sldId id="2570"/>
          </p14:sldIdLst>
        </p14:section>
        <p14:section name="The Revolt Against President Andrew Johnson" id="{B4B78832-5391-484A-929D-944CF12B44EF}">
          <p14:sldIdLst>
            <p14:sldId id="2571"/>
            <p14:sldId id="2572"/>
            <p14:sldId id="2573"/>
            <p14:sldId id="2574"/>
          </p14:sldIdLst>
        </p14:section>
        <p14:section name="Legacy and Impact of the Radical Republicans" id="{7EA8F459-579A-4CA6-9B1E-CD7B15E8996E}">
          <p14:sldIdLst>
            <p14:sldId id="2575"/>
            <p14:sldId id="2576"/>
            <p14:sldId id="2577"/>
            <p14:sldId id="2578"/>
          </p14:sldIdLst>
        </p14:section>
        <p14:section name="Conclusion" id="{44FEF116-E855-4521-90F8-FFDC843EB3AF}">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694" autoAdjust="0"/>
  </p:normalViewPr>
  <p:slideViewPr>
    <p:cSldViewPr snapToGrid="0">
      <p:cViewPr varScale="1">
        <p:scale>
          <a:sx n="48" d="100"/>
          <a:sy n="48" d="100"/>
        </p:scale>
        <p:origin x="1292" y="2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08C7C2-3FED-42FC-82A1-83F04EF97ABD}"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n-US"/>
        </a:p>
      </dgm:t>
    </dgm:pt>
    <dgm:pt modelId="{B9AFDC80-D34A-4740-A093-CB743C80C848}">
      <dgm:prSet/>
      <dgm:spPr/>
      <dgm:t>
        <a:bodyPr/>
        <a:lstStyle/>
        <a:p>
          <a:pPr>
            <a:lnSpc>
              <a:spcPct val="100000"/>
            </a:lnSpc>
            <a:defRPr b="1"/>
          </a:pPr>
          <a:r>
            <a:rPr lang="en-US"/>
            <a:t>Abolitionist Roots</a:t>
          </a:r>
        </a:p>
      </dgm:t>
    </dgm:pt>
    <dgm:pt modelId="{3DD1E9DB-310A-4184-BDDD-6A80D921E774}" type="parTrans" cxnId="{4D5A6631-FC0E-4E18-81F7-FE5CF84B2A70}">
      <dgm:prSet/>
      <dgm:spPr/>
      <dgm:t>
        <a:bodyPr/>
        <a:lstStyle/>
        <a:p>
          <a:endParaRPr lang="en-US"/>
        </a:p>
      </dgm:t>
    </dgm:pt>
    <dgm:pt modelId="{2F6261A3-E5C5-456B-AC32-0A2A914A2535}" type="sibTrans" cxnId="{4D5A6631-FC0E-4E18-81F7-FE5CF84B2A70}">
      <dgm:prSet/>
      <dgm:spPr/>
      <dgm:t>
        <a:bodyPr/>
        <a:lstStyle/>
        <a:p>
          <a:pPr>
            <a:lnSpc>
              <a:spcPct val="100000"/>
            </a:lnSpc>
            <a:defRPr b="1"/>
          </a:pPr>
          <a:endParaRPr lang="en-US"/>
        </a:p>
      </dgm:t>
    </dgm:pt>
    <dgm:pt modelId="{CFE172A5-8530-4476-BDB7-BC3300E799C7}">
      <dgm:prSet/>
      <dgm:spPr/>
      <dgm:t>
        <a:bodyPr/>
        <a:lstStyle/>
        <a:p>
          <a:pPr>
            <a:lnSpc>
              <a:spcPct val="100000"/>
            </a:lnSpc>
          </a:pPr>
          <a:r>
            <a:rPr lang="en-US"/>
            <a:t>Radical Republicans originated from abolitionists and anti-slavery advocates committed to ending slavery.</a:t>
          </a:r>
        </a:p>
      </dgm:t>
    </dgm:pt>
    <dgm:pt modelId="{5DB9E9CE-A068-423A-8CE5-31FA7B4BEDDD}" type="parTrans" cxnId="{E2417F4C-3153-487D-8C14-AB435B22AE0C}">
      <dgm:prSet/>
      <dgm:spPr/>
      <dgm:t>
        <a:bodyPr/>
        <a:lstStyle/>
        <a:p>
          <a:endParaRPr lang="en-US"/>
        </a:p>
      </dgm:t>
    </dgm:pt>
    <dgm:pt modelId="{6DEE44BE-3087-4574-BC3F-DA3DAC920EEA}" type="sibTrans" cxnId="{E2417F4C-3153-487D-8C14-AB435B22AE0C}">
      <dgm:prSet/>
      <dgm:spPr/>
      <dgm:t>
        <a:bodyPr/>
        <a:lstStyle/>
        <a:p>
          <a:endParaRPr lang="en-US"/>
        </a:p>
      </dgm:t>
    </dgm:pt>
    <dgm:pt modelId="{1C8345FC-D32F-4D7B-8539-B79E01BA6B11}">
      <dgm:prSet/>
      <dgm:spPr/>
      <dgm:t>
        <a:bodyPr/>
        <a:lstStyle/>
        <a:p>
          <a:pPr>
            <a:lnSpc>
              <a:spcPct val="100000"/>
            </a:lnSpc>
            <a:defRPr b="1"/>
          </a:pPr>
          <a:r>
            <a:rPr lang="en-US"/>
            <a:t>Civil War Influence</a:t>
          </a:r>
        </a:p>
      </dgm:t>
    </dgm:pt>
    <dgm:pt modelId="{BBAB45D6-DA15-4D97-8A7F-350EE2FF4C95}" type="parTrans" cxnId="{A829693D-14AB-45DF-BA9C-1D002889E6F3}">
      <dgm:prSet/>
      <dgm:spPr/>
      <dgm:t>
        <a:bodyPr/>
        <a:lstStyle/>
        <a:p>
          <a:endParaRPr lang="en-US"/>
        </a:p>
      </dgm:t>
    </dgm:pt>
    <dgm:pt modelId="{166DC36A-727C-473F-AEDE-2E8C14A77DFB}" type="sibTrans" cxnId="{A829693D-14AB-45DF-BA9C-1D002889E6F3}">
      <dgm:prSet/>
      <dgm:spPr/>
      <dgm:t>
        <a:bodyPr/>
        <a:lstStyle/>
        <a:p>
          <a:pPr>
            <a:lnSpc>
              <a:spcPct val="100000"/>
            </a:lnSpc>
            <a:defRPr b="1"/>
          </a:pPr>
          <a:endParaRPr lang="en-US"/>
        </a:p>
      </dgm:t>
    </dgm:pt>
    <dgm:pt modelId="{7C6EF9D4-6ECE-4886-878B-7DA81D789ADC}">
      <dgm:prSet/>
      <dgm:spPr/>
      <dgm:t>
        <a:bodyPr/>
        <a:lstStyle/>
        <a:p>
          <a:pPr>
            <a:lnSpc>
              <a:spcPct val="100000"/>
            </a:lnSpc>
          </a:pPr>
          <a:r>
            <a:rPr lang="en-US"/>
            <a:t>Their influence grew during the Civil War as they pushed for stronger federal policies to address slavery and civil rights.</a:t>
          </a:r>
        </a:p>
      </dgm:t>
    </dgm:pt>
    <dgm:pt modelId="{32FB9747-2D91-4A1A-811D-56F1FAEB8137}" type="parTrans" cxnId="{12089EC9-B3B2-47BD-8756-984D3B0E23E2}">
      <dgm:prSet/>
      <dgm:spPr/>
      <dgm:t>
        <a:bodyPr/>
        <a:lstStyle/>
        <a:p>
          <a:endParaRPr lang="en-US"/>
        </a:p>
      </dgm:t>
    </dgm:pt>
    <dgm:pt modelId="{DF521FFA-C0AD-4348-A811-A05AA8BAF913}" type="sibTrans" cxnId="{12089EC9-B3B2-47BD-8756-984D3B0E23E2}">
      <dgm:prSet/>
      <dgm:spPr/>
      <dgm:t>
        <a:bodyPr/>
        <a:lstStyle/>
        <a:p>
          <a:endParaRPr lang="en-US"/>
        </a:p>
      </dgm:t>
    </dgm:pt>
    <dgm:pt modelId="{20438946-C7A6-4049-A99F-0D288ED1B2B7}">
      <dgm:prSet/>
      <dgm:spPr/>
      <dgm:t>
        <a:bodyPr/>
        <a:lstStyle/>
        <a:p>
          <a:pPr>
            <a:lnSpc>
              <a:spcPct val="100000"/>
            </a:lnSpc>
            <a:defRPr b="1"/>
          </a:pPr>
          <a:r>
            <a:rPr lang="en-US"/>
            <a:t>Reconstruction Policies</a:t>
          </a:r>
        </a:p>
      </dgm:t>
    </dgm:pt>
    <dgm:pt modelId="{30150271-8FA7-401A-A83F-ED964181A195}" type="parTrans" cxnId="{856D0630-18A7-4505-A13F-56AFEB9650B2}">
      <dgm:prSet/>
      <dgm:spPr/>
      <dgm:t>
        <a:bodyPr/>
        <a:lstStyle/>
        <a:p>
          <a:endParaRPr lang="en-US"/>
        </a:p>
      </dgm:t>
    </dgm:pt>
    <dgm:pt modelId="{9FFC8084-0328-4224-A253-CB8B94FC889A}" type="sibTrans" cxnId="{856D0630-18A7-4505-A13F-56AFEB9650B2}">
      <dgm:prSet/>
      <dgm:spPr/>
      <dgm:t>
        <a:bodyPr/>
        <a:lstStyle/>
        <a:p>
          <a:endParaRPr lang="en-US"/>
        </a:p>
      </dgm:t>
    </dgm:pt>
    <dgm:pt modelId="{D87E37A3-F330-4122-B485-49ADF401F6ED}">
      <dgm:prSet/>
      <dgm:spPr/>
      <dgm:t>
        <a:bodyPr/>
        <a:lstStyle/>
        <a:p>
          <a:pPr>
            <a:lnSpc>
              <a:spcPct val="100000"/>
            </a:lnSpc>
          </a:pPr>
          <a:r>
            <a:rPr lang="en-US"/>
            <a:t>They advocated for strong federal intervention during Reconstruction to reshape Southern society and protect freedmen's rights.</a:t>
          </a:r>
        </a:p>
      </dgm:t>
    </dgm:pt>
    <dgm:pt modelId="{6F236423-DF14-415D-9AEF-6A644B517558}" type="parTrans" cxnId="{631C0853-59D7-4A88-B9C1-46D6052569DF}">
      <dgm:prSet/>
      <dgm:spPr/>
      <dgm:t>
        <a:bodyPr/>
        <a:lstStyle/>
        <a:p>
          <a:endParaRPr lang="en-US"/>
        </a:p>
      </dgm:t>
    </dgm:pt>
    <dgm:pt modelId="{7BB5448D-F316-417F-B3B2-3547A220DF25}" type="sibTrans" cxnId="{631C0853-59D7-4A88-B9C1-46D6052569DF}">
      <dgm:prSet/>
      <dgm:spPr/>
      <dgm:t>
        <a:bodyPr/>
        <a:lstStyle/>
        <a:p>
          <a:endParaRPr lang="en-US"/>
        </a:p>
      </dgm:t>
    </dgm:pt>
    <dgm:pt modelId="{B2095085-5028-481A-AE8A-5358377E8F15}" type="pres">
      <dgm:prSet presAssocID="{E008C7C2-3FED-42FC-82A1-83F04EF97ABD}" presName="Root" presStyleCnt="0">
        <dgm:presLayoutVars>
          <dgm:dir/>
          <dgm:resizeHandles val="exact"/>
        </dgm:presLayoutVars>
      </dgm:prSet>
      <dgm:spPr/>
    </dgm:pt>
    <dgm:pt modelId="{9A4DC91A-C33B-4EAD-83FD-CBDF4D7C4E10}" type="pres">
      <dgm:prSet presAssocID="{B9AFDC80-D34A-4740-A093-CB743C80C848}" presName="Composite" presStyleCnt="0"/>
      <dgm:spPr/>
    </dgm:pt>
    <dgm:pt modelId="{C330CD1A-81B2-475A-A03D-B6930CDDC858}" type="pres">
      <dgm:prSet presAssocID="{B9AFDC80-D34A-4740-A093-CB743C80C848}"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3878" r="19621" b="-1"/>
          <a:stretch/>
        </a:blipFill>
      </dgm:spPr>
      <dgm:extLst>
        <a:ext uri="{E40237B7-FDA0-4F09-8148-C483321AD2D9}">
          <dgm14:cNvPr xmlns:dgm14="http://schemas.microsoft.com/office/drawing/2010/diagram" id="0" name="" descr="Vintage engraving of Trooper of the Blues indicted before a barrack room court martial, 19th Century"/>
        </a:ext>
      </dgm:extLst>
    </dgm:pt>
    <dgm:pt modelId="{E2DD0FEA-5671-467A-AD12-08880B36EEF5}" type="pres">
      <dgm:prSet presAssocID="{B9AFDC80-D34A-4740-A093-CB743C80C848}" presName="Subtitle" presStyleLbl="revTx" presStyleIdx="0" presStyleCnt="6">
        <dgm:presLayoutVars>
          <dgm:chMax val="0"/>
          <dgm:bulletEnabled/>
        </dgm:presLayoutVars>
      </dgm:prSet>
      <dgm:spPr/>
    </dgm:pt>
    <dgm:pt modelId="{7095E2B9-546E-4CA1-9B0E-C0F6F4683EA1}" type="pres">
      <dgm:prSet presAssocID="{B9AFDC80-D34A-4740-A093-CB743C80C848}" presName="Description" presStyleLbl="revTx" presStyleIdx="1" presStyleCnt="6">
        <dgm:presLayoutVars>
          <dgm:bulletEnabled/>
        </dgm:presLayoutVars>
      </dgm:prSet>
      <dgm:spPr/>
    </dgm:pt>
    <dgm:pt modelId="{E4280B95-90DF-4CE7-AFE0-0BAD7C40693F}" type="pres">
      <dgm:prSet presAssocID="{2F6261A3-E5C5-456B-AC32-0A2A914A2535}" presName="sibTrans" presStyleLbl="sibTrans2D1" presStyleIdx="0" presStyleCnt="0"/>
      <dgm:spPr/>
    </dgm:pt>
    <dgm:pt modelId="{A174BAF9-F29F-41E3-97D9-5637E02EAD2C}" type="pres">
      <dgm:prSet presAssocID="{1C8345FC-D32F-4D7B-8539-B79E01BA6B11}" presName="Composite" presStyleCnt="0"/>
      <dgm:spPr/>
    </dgm:pt>
    <dgm:pt modelId="{ADA8A5D5-B5FA-456A-9840-F1FBEE976C3D}" type="pres">
      <dgm:prSet presAssocID="{1C8345FC-D32F-4D7B-8539-B79E01BA6B11}"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6381" r="6865" b="-6"/>
          <a:stretch/>
        </a:blipFill>
      </dgm:spPr>
      <dgm:extLst>
        <a:ext uri="{E40237B7-FDA0-4F09-8148-C483321AD2D9}">
          <dgm14:cNvPr xmlns:dgm14="http://schemas.microsoft.com/office/drawing/2010/diagram" id="0" name="" descr="A group of American Civil War Reenactors portraying Union soldiers getting ready to fire their rifles."/>
        </a:ext>
      </dgm:extLst>
    </dgm:pt>
    <dgm:pt modelId="{8A6823F4-C113-4508-B9A6-C1C72A9C1C88}" type="pres">
      <dgm:prSet presAssocID="{1C8345FC-D32F-4D7B-8539-B79E01BA6B11}" presName="Subtitle" presStyleLbl="revTx" presStyleIdx="2" presStyleCnt="6">
        <dgm:presLayoutVars>
          <dgm:chMax val="0"/>
          <dgm:bulletEnabled/>
        </dgm:presLayoutVars>
      </dgm:prSet>
      <dgm:spPr/>
    </dgm:pt>
    <dgm:pt modelId="{3DCEADA0-6041-4249-B4BE-672FE92E6F7E}" type="pres">
      <dgm:prSet presAssocID="{1C8345FC-D32F-4D7B-8539-B79E01BA6B11}" presName="Description" presStyleLbl="revTx" presStyleIdx="3" presStyleCnt="6">
        <dgm:presLayoutVars>
          <dgm:bulletEnabled/>
        </dgm:presLayoutVars>
      </dgm:prSet>
      <dgm:spPr/>
    </dgm:pt>
    <dgm:pt modelId="{AD59650C-A956-48DA-8D69-E265C1229935}" type="pres">
      <dgm:prSet presAssocID="{166DC36A-727C-473F-AEDE-2E8C14A77DFB}" presName="sibTrans" presStyleLbl="sibTrans2D1" presStyleIdx="0" presStyleCnt="0"/>
      <dgm:spPr/>
    </dgm:pt>
    <dgm:pt modelId="{52C3A953-A82A-4558-A12E-990ED3D915E1}" type="pres">
      <dgm:prSet presAssocID="{20438946-C7A6-4049-A99F-0D288ED1B2B7}" presName="Composite" presStyleCnt="0"/>
      <dgm:spPr/>
    </dgm:pt>
    <dgm:pt modelId="{0D46F8E3-06BC-402C-BC8A-B7C86E5C5AE5}" type="pres">
      <dgm:prSet presAssocID="{20438946-C7A6-4049-A99F-0D288ED1B2B7}"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3129" r="18119" b="-3"/>
          <a:stretch/>
        </a:blipFill>
      </dgm:spPr>
      <dgm:extLst>
        <a:ext uri="{E40237B7-FDA0-4F09-8148-C483321AD2D9}">
          <dgm14:cNvPr xmlns:dgm14="http://schemas.microsoft.com/office/drawing/2010/diagram" id="0" name="" descr="Cancelled Stamp From The United States In 1893 Showing Christopher Columbus Presenting Natives To The King And Queen Of Spain."/>
        </a:ext>
      </dgm:extLst>
    </dgm:pt>
    <dgm:pt modelId="{BB968584-65A3-44D6-82C3-D05402CA2F3D}" type="pres">
      <dgm:prSet presAssocID="{20438946-C7A6-4049-A99F-0D288ED1B2B7}" presName="Subtitle" presStyleLbl="revTx" presStyleIdx="4" presStyleCnt="6">
        <dgm:presLayoutVars>
          <dgm:chMax val="0"/>
          <dgm:bulletEnabled/>
        </dgm:presLayoutVars>
      </dgm:prSet>
      <dgm:spPr/>
    </dgm:pt>
    <dgm:pt modelId="{15ED30CF-D4C1-4D55-AB9B-CE2569D431F3}" type="pres">
      <dgm:prSet presAssocID="{20438946-C7A6-4049-A99F-0D288ED1B2B7}" presName="Description" presStyleLbl="revTx" presStyleIdx="5" presStyleCnt="6">
        <dgm:presLayoutVars>
          <dgm:bulletEnabled/>
        </dgm:presLayoutVars>
      </dgm:prSet>
      <dgm:spPr/>
    </dgm:pt>
  </dgm:ptLst>
  <dgm:cxnLst>
    <dgm:cxn modelId="{313F1E0F-ACFB-4155-8E66-0587E8BECC3A}" type="presOf" srcId="{B9AFDC80-D34A-4740-A093-CB743C80C848}" destId="{E2DD0FEA-5671-467A-AD12-08880B36EEF5}" srcOrd="0" destOrd="0" presId="urn:microsoft.com/office/officeart/2024/3/layout/verticalVisualTextBlock1"/>
    <dgm:cxn modelId="{22610711-B5FA-4784-91E7-120223E0E43A}" type="presOf" srcId="{2F6261A3-E5C5-456B-AC32-0A2A914A2535}" destId="{E4280B95-90DF-4CE7-AFE0-0BAD7C40693F}" srcOrd="0" destOrd="0" presId="urn:microsoft.com/office/officeart/2024/3/layout/verticalVisualTextBlock1"/>
    <dgm:cxn modelId="{856D0630-18A7-4505-A13F-56AFEB9650B2}" srcId="{E008C7C2-3FED-42FC-82A1-83F04EF97ABD}" destId="{20438946-C7A6-4049-A99F-0D288ED1B2B7}" srcOrd="2" destOrd="0" parTransId="{30150271-8FA7-401A-A83F-ED964181A195}" sibTransId="{9FFC8084-0328-4224-A253-CB8B94FC889A}"/>
    <dgm:cxn modelId="{4D5A6631-FC0E-4E18-81F7-FE5CF84B2A70}" srcId="{E008C7C2-3FED-42FC-82A1-83F04EF97ABD}" destId="{B9AFDC80-D34A-4740-A093-CB743C80C848}" srcOrd="0" destOrd="0" parTransId="{3DD1E9DB-310A-4184-BDDD-6A80D921E774}" sibTransId="{2F6261A3-E5C5-456B-AC32-0A2A914A2535}"/>
    <dgm:cxn modelId="{7CD4213C-D320-4D12-86A1-540EAC38E0FA}" type="presOf" srcId="{CFE172A5-8530-4476-BDB7-BC3300E799C7}" destId="{7095E2B9-546E-4CA1-9B0E-C0F6F4683EA1}" srcOrd="0" destOrd="0" presId="urn:microsoft.com/office/officeart/2024/3/layout/verticalVisualTextBlock1"/>
    <dgm:cxn modelId="{A829693D-14AB-45DF-BA9C-1D002889E6F3}" srcId="{E008C7C2-3FED-42FC-82A1-83F04EF97ABD}" destId="{1C8345FC-D32F-4D7B-8539-B79E01BA6B11}" srcOrd="1" destOrd="0" parTransId="{BBAB45D6-DA15-4D97-8A7F-350EE2FF4C95}" sibTransId="{166DC36A-727C-473F-AEDE-2E8C14A77DFB}"/>
    <dgm:cxn modelId="{E2417F4C-3153-487D-8C14-AB435B22AE0C}" srcId="{B9AFDC80-D34A-4740-A093-CB743C80C848}" destId="{CFE172A5-8530-4476-BDB7-BC3300E799C7}" srcOrd="0" destOrd="0" parTransId="{5DB9E9CE-A068-423A-8CE5-31FA7B4BEDDD}" sibTransId="{6DEE44BE-3087-4574-BC3F-DA3DAC920EEA}"/>
    <dgm:cxn modelId="{631C0853-59D7-4A88-B9C1-46D6052569DF}" srcId="{20438946-C7A6-4049-A99F-0D288ED1B2B7}" destId="{D87E37A3-F330-4122-B485-49ADF401F6ED}" srcOrd="0" destOrd="0" parTransId="{6F236423-DF14-415D-9AEF-6A644B517558}" sibTransId="{7BB5448D-F316-417F-B3B2-3547A220DF25}"/>
    <dgm:cxn modelId="{A3B1CF7C-7814-448A-A694-4799AC694418}" type="presOf" srcId="{166DC36A-727C-473F-AEDE-2E8C14A77DFB}" destId="{AD59650C-A956-48DA-8D69-E265C1229935}" srcOrd="0" destOrd="0" presId="urn:microsoft.com/office/officeart/2024/3/layout/verticalVisualTextBlock1"/>
    <dgm:cxn modelId="{6E9EC095-D696-46EF-B6D9-8C63A23AC15E}" type="presOf" srcId="{E008C7C2-3FED-42FC-82A1-83F04EF97ABD}" destId="{B2095085-5028-481A-AE8A-5358377E8F15}" srcOrd="0" destOrd="0" presId="urn:microsoft.com/office/officeart/2024/3/layout/verticalVisualTextBlock1"/>
    <dgm:cxn modelId="{C0DC4C97-4675-4276-9151-E249EBCD4574}" type="presOf" srcId="{D87E37A3-F330-4122-B485-49ADF401F6ED}" destId="{15ED30CF-D4C1-4D55-AB9B-CE2569D431F3}" srcOrd="0" destOrd="0" presId="urn:microsoft.com/office/officeart/2024/3/layout/verticalVisualTextBlock1"/>
    <dgm:cxn modelId="{A03D55C3-1012-46B7-AE64-8F9E116D137F}" type="presOf" srcId="{20438946-C7A6-4049-A99F-0D288ED1B2B7}" destId="{BB968584-65A3-44D6-82C3-D05402CA2F3D}" srcOrd="0" destOrd="0" presId="urn:microsoft.com/office/officeart/2024/3/layout/verticalVisualTextBlock1"/>
    <dgm:cxn modelId="{4AFB56C3-BE80-44E1-93FA-3A4277AC68A5}" type="presOf" srcId="{7C6EF9D4-6ECE-4886-878B-7DA81D789ADC}" destId="{3DCEADA0-6041-4249-B4BE-672FE92E6F7E}" srcOrd="0" destOrd="0" presId="urn:microsoft.com/office/officeart/2024/3/layout/verticalVisualTextBlock1"/>
    <dgm:cxn modelId="{12089EC9-B3B2-47BD-8756-984D3B0E23E2}" srcId="{1C8345FC-D32F-4D7B-8539-B79E01BA6B11}" destId="{7C6EF9D4-6ECE-4886-878B-7DA81D789ADC}" srcOrd="0" destOrd="0" parTransId="{32FB9747-2D91-4A1A-811D-56F1FAEB8137}" sibTransId="{DF521FFA-C0AD-4348-A811-A05AA8BAF913}"/>
    <dgm:cxn modelId="{DD49F1D9-C164-4E94-9D2B-508E781D5E3F}" type="presOf" srcId="{1C8345FC-D32F-4D7B-8539-B79E01BA6B11}" destId="{8A6823F4-C113-4508-B9A6-C1C72A9C1C88}" srcOrd="0" destOrd="0" presId="urn:microsoft.com/office/officeart/2024/3/layout/verticalVisualTextBlock1"/>
    <dgm:cxn modelId="{B9C846F7-7370-45AF-A208-D92A82363F3F}" type="presParOf" srcId="{B2095085-5028-481A-AE8A-5358377E8F15}" destId="{9A4DC91A-C33B-4EAD-83FD-CBDF4D7C4E10}" srcOrd="0" destOrd="0" presId="urn:microsoft.com/office/officeart/2024/3/layout/verticalVisualTextBlock1"/>
    <dgm:cxn modelId="{F87F8CCA-4FDE-4D01-9323-C0508C500A13}" type="presParOf" srcId="{9A4DC91A-C33B-4EAD-83FD-CBDF4D7C4E10}" destId="{C330CD1A-81B2-475A-A03D-B6930CDDC858}" srcOrd="0" destOrd="0" presId="urn:microsoft.com/office/officeart/2024/3/layout/verticalVisualTextBlock1"/>
    <dgm:cxn modelId="{8A838C3F-7BC3-4CD3-A951-6A540B363861}" type="presParOf" srcId="{9A4DC91A-C33B-4EAD-83FD-CBDF4D7C4E10}" destId="{E2DD0FEA-5671-467A-AD12-08880B36EEF5}" srcOrd="1" destOrd="0" presId="urn:microsoft.com/office/officeart/2024/3/layout/verticalVisualTextBlock1"/>
    <dgm:cxn modelId="{C32A4EC2-1CCD-45CE-88D0-21C73B67E1C7}" type="presParOf" srcId="{9A4DC91A-C33B-4EAD-83FD-CBDF4D7C4E10}" destId="{7095E2B9-546E-4CA1-9B0E-C0F6F4683EA1}" srcOrd="2" destOrd="0" presId="urn:microsoft.com/office/officeart/2024/3/layout/verticalVisualTextBlock1"/>
    <dgm:cxn modelId="{EED795F8-3B90-4FC4-9288-38CE725F3E98}" type="presParOf" srcId="{B2095085-5028-481A-AE8A-5358377E8F15}" destId="{E4280B95-90DF-4CE7-AFE0-0BAD7C40693F}" srcOrd="1" destOrd="0" presId="urn:microsoft.com/office/officeart/2024/3/layout/verticalVisualTextBlock1"/>
    <dgm:cxn modelId="{C43DE35A-6D1A-4026-B9D2-EC4A2B28663D}" type="presParOf" srcId="{B2095085-5028-481A-AE8A-5358377E8F15}" destId="{A174BAF9-F29F-41E3-97D9-5637E02EAD2C}" srcOrd="2" destOrd="0" presId="urn:microsoft.com/office/officeart/2024/3/layout/verticalVisualTextBlock1"/>
    <dgm:cxn modelId="{730FF13E-E4B2-4CAB-B4C8-A858250444DD}" type="presParOf" srcId="{A174BAF9-F29F-41E3-97D9-5637E02EAD2C}" destId="{ADA8A5D5-B5FA-456A-9840-F1FBEE976C3D}" srcOrd="0" destOrd="0" presId="urn:microsoft.com/office/officeart/2024/3/layout/verticalVisualTextBlock1"/>
    <dgm:cxn modelId="{C83229A8-7A9A-4F8A-A581-D31D27C96FA9}" type="presParOf" srcId="{A174BAF9-F29F-41E3-97D9-5637E02EAD2C}" destId="{8A6823F4-C113-4508-B9A6-C1C72A9C1C88}" srcOrd="1" destOrd="0" presId="urn:microsoft.com/office/officeart/2024/3/layout/verticalVisualTextBlock1"/>
    <dgm:cxn modelId="{330FB2FE-0D18-49D3-B09A-9789FE557711}" type="presParOf" srcId="{A174BAF9-F29F-41E3-97D9-5637E02EAD2C}" destId="{3DCEADA0-6041-4249-B4BE-672FE92E6F7E}" srcOrd="2" destOrd="0" presId="urn:microsoft.com/office/officeart/2024/3/layout/verticalVisualTextBlock1"/>
    <dgm:cxn modelId="{832639DC-80C9-4E0D-8E05-95ECD11C6179}" type="presParOf" srcId="{B2095085-5028-481A-AE8A-5358377E8F15}" destId="{AD59650C-A956-48DA-8D69-E265C1229935}" srcOrd="3" destOrd="0" presId="urn:microsoft.com/office/officeart/2024/3/layout/verticalVisualTextBlock1"/>
    <dgm:cxn modelId="{4F53F09E-3D04-4B78-BD3D-D036EF51FBF6}" type="presParOf" srcId="{B2095085-5028-481A-AE8A-5358377E8F15}" destId="{52C3A953-A82A-4558-A12E-990ED3D915E1}" srcOrd="4" destOrd="0" presId="urn:microsoft.com/office/officeart/2024/3/layout/verticalVisualTextBlock1"/>
    <dgm:cxn modelId="{F7CE6B36-33E6-42E4-8FD3-34C4B0EF81FE}" type="presParOf" srcId="{52C3A953-A82A-4558-A12E-990ED3D915E1}" destId="{0D46F8E3-06BC-402C-BC8A-B7C86E5C5AE5}" srcOrd="0" destOrd="0" presId="urn:microsoft.com/office/officeart/2024/3/layout/verticalVisualTextBlock1"/>
    <dgm:cxn modelId="{4C959D64-E71E-49EC-9C3F-F417E89DDDA0}" type="presParOf" srcId="{52C3A953-A82A-4558-A12E-990ED3D915E1}" destId="{BB968584-65A3-44D6-82C3-D05402CA2F3D}" srcOrd="1" destOrd="0" presId="urn:microsoft.com/office/officeart/2024/3/layout/verticalVisualTextBlock1"/>
    <dgm:cxn modelId="{2BB80DB8-1289-4DD5-B4A3-7BB428FCD0B2}" type="presParOf" srcId="{52C3A953-A82A-4558-A12E-990ED3D915E1}" destId="{15ED30CF-D4C1-4D55-AB9B-CE2569D431F3}"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0CD1A-81B2-475A-A03D-B6930CDDC858}">
      <dsp:nvSpPr>
        <dsp:cNvPr id="0" name=""/>
        <dsp:cNvSpPr/>
      </dsp:nvSpPr>
      <dsp:spPr>
        <a:xfrm>
          <a:off x="0" y="0"/>
          <a:ext cx="1120664" cy="112066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3878" r="19621" b="-1"/>
          <a:stretch/>
        </a:blipFill>
        <a:ln>
          <a:noFill/>
        </a:ln>
        <a:effectLst/>
      </dsp:spPr>
      <dsp:style>
        <a:lnRef idx="0">
          <a:scrgbClr r="0" g="0" b="0"/>
        </a:lnRef>
        <a:fillRef idx="3">
          <a:scrgbClr r="0" g="0" b="0"/>
        </a:fillRef>
        <a:effectRef idx="2">
          <a:scrgbClr r="0" g="0" b="0"/>
        </a:effectRef>
        <a:fontRef idx="minor">
          <a:schemeClr val="lt1"/>
        </a:fontRef>
      </dsp:style>
    </dsp:sp>
    <dsp:sp modelId="{E2DD0FEA-5671-467A-AD12-08880B36EEF5}">
      <dsp:nvSpPr>
        <dsp:cNvPr id="0" name=""/>
        <dsp:cNvSpPr/>
      </dsp:nvSpPr>
      <dsp:spPr>
        <a:xfrm>
          <a:off x="1300664" y="0"/>
          <a:ext cx="7658139" cy="38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Abolitionist Roots</a:t>
          </a:r>
        </a:p>
      </dsp:txBody>
      <dsp:txXfrm>
        <a:off x="1300664" y="0"/>
        <a:ext cx="7658139" cy="388740"/>
      </dsp:txXfrm>
    </dsp:sp>
    <dsp:sp modelId="{7095E2B9-546E-4CA1-9B0E-C0F6F4683EA1}">
      <dsp:nvSpPr>
        <dsp:cNvPr id="0" name=""/>
        <dsp:cNvSpPr/>
      </dsp:nvSpPr>
      <dsp:spPr>
        <a:xfrm>
          <a:off x="1300664" y="388740"/>
          <a:ext cx="7658139" cy="731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Radical Republicans originated from abolitionists and anti-slavery advocates committed to ending slavery.</a:t>
          </a:r>
        </a:p>
      </dsp:txBody>
      <dsp:txXfrm>
        <a:off x="1300664" y="388740"/>
        <a:ext cx="7658139" cy="731923"/>
      </dsp:txXfrm>
    </dsp:sp>
    <dsp:sp modelId="{ADA8A5D5-B5FA-456A-9840-F1FBEE976C3D}">
      <dsp:nvSpPr>
        <dsp:cNvPr id="0" name=""/>
        <dsp:cNvSpPr/>
      </dsp:nvSpPr>
      <dsp:spPr>
        <a:xfrm>
          <a:off x="0" y="1210317"/>
          <a:ext cx="1120664" cy="112066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6381" r="6865" b="-6"/>
          <a:stretch/>
        </a:blipFill>
        <a:ln>
          <a:noFill/>
        </a:ln>
        <a:effectLst/>
      </dsp:spPr>
      <dsp:style>
        <a:lnRef idx="0">
          <a:scrgbClr r="0" g="0" b="0"/>
        </a:lnRef>
        <a:fillRef idx="3">
          <a:scrgbClr r="0" g="0" b="0"/>
        </a:fillRef>
        <a:effectRef idx="2">
          <a:scrgbClr r="0" g="0" b="0"/>
        </a:effectRef>
        <a:fontRef idx="minor">
          <a:schemeClr val="lt1"/>
        </a:fontRef>
      </dsp:style>
    </dsp:sp>
    <dsp:sp modelId="{8A6823F4-C113-4508-B9A6-C1C72A9C1C88}">
      <dsp:nvSpPr>
        <dsp:cNvPr id="0" name=""/>
        <dsp:cNvSpPr/>
      </dsp:nvSpPr>
      <dsp:spPr>
        <a:xfrm>
          <a:off x="1300664" y="1210317"/>
          <a:ext cx="7658139" cy="38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Civil War Influence</a:t>
          </a:r>
        </a:p>
      </dsp:txBody>
      <dsp:txXfrm>
        <a:off x="1300664" y="1210317"/>
        <a:ext cx="7658139" cy="388740"/>
      </dsp:txXfrm>
    </dsp:sp>
    <dsp:sp modelId="{3DCEADA0-6041-4249-B4BE-672FE92E6F7E}">
      <dsp:nvSpPr>
        <dsp:cNvPr id="0" name=""/>
        <dsp:cNvSpPr/>
      </dsp:nvSpPr>
      <dsp:spPr>
        <a:xfrm>
          <a:off x="1300664" y="1599058"/>
          <a:ext cx="7658139" cy="731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Their influence grew during the Civil War as they pushed for stronger federal policies to address slavery and civil rights.</a:t>
          </a:r>
        </a:p>
      </dsp:txBody>
      <dsp:txXfrm>
        <a:off x="1300664" y="1599058"/>
        <a:ext cx="7658139" cy="731923"/>
      </dsp:txXfrm>
    </dsp:sp>
    <dsp:sp modelId="{0D46F8E3-06BC-402C-BC8A-B7C86E5C5AE5}">
      <dsp:nvSpPr>
        <dsp:cNvPr id="0" name=""/>
        <dsp:cNvSpPr/>
      </dsp:nvSpPr>
      <dsp:spPr>
        <a:xfrm>
          <a:off x="0" y="2420635"/>
          <a:ext cx="1120664" cy="112066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3129" r="18119" b="-3"/>
          <a:stretch/>
        </a:blipFill>
        <a:ln>
          <a:noFill/>
        </a:ln>
        <a:effectLst/>
      </dsp:spPr>
      <dsp:style>
        <a:lnRef idx="0">
          <a:scrgbClr r="0" g="0" b="0"/>
        </a:lnRef>
        <a:fillRef idx="3">
          <a:scrgbClr r="0" g="0" b="0"/>
        </a:fillRef>
        <a:effectRef idx="2">
          <a:scrgbClr r="0" g="0" b="0"/>
        </a:effectRef>
        <a:fontRef idx="minor">
          <a:schemeClr val="lt1"/>
        </a:fontRef>
      </dsp:style>
    </dsp:sp>
    <dsp:sp modelId="{BB968584-65A3-44D6-82C3-D05402CA2F3D}">
      <dsp:nvSpPr>
        <dsp:cNvPr id="0" name=""/>
        <dsp:cNvSpPr/>
      </dsp:nvSpPr>
      <dsp:spPr>
        <a:xfrm>
          <a:off x="1300664" y="2420635"/>
          <a:ext cx="7658139" cy="38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Reconstruction Policies</a:t>
          </a:r>
        </a:p>
      </dsp:txBody>
      <dsp:txXfrm>
        <a:off x="1300664" y="2420635"/>
        <a:ext cx="7658139" cy="388740"/>
      </dsp:txXfrm>
    </dsp:sp>
    <dsp:sp modelId="{15ED30CF-D4C1-4D55-AB9B-CE2569D431F3}">
      <dsp:nvSpPr>
        <dsp:cNvPr id="0" name=""/>
        <dsp:cNvSpPr/>
      </dsp:nvSpPr>
      <dsp:spPr>
        <a:xfrm>
          <a:off x="1300664" y="2809375"/>
          <a:ext cx="7658139" cy="731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They advocated for strong federal intervention during Reconstruction to reshape Southern society and protect freedmen's rights.</a:t>
          </a:r>
        </a:p>
      </dsp:txBody>
      <dsp:txXfrm>
        <a:off x="1300664" y="2809375"/>
        <a:ext cx="7658139" cy="731923"/>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9/26/2025</a:t>
            </a:fld>
            <a:endParaRPr lang="en-US" dirty="0"/>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dirty="0"/>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CA527-F925-414F-B4F4-8F4244CDDC80}" type="datetimeFigureOut">
              <a:rPr lang="en-US" smtClean="0"/>
              <a:t>9/26/2025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7E2AA-278D-0B48-A5DE-00B1FC5BDAF9}" type="slidenum">
              <a:rPr lang="en-US" smtClean="0"/>
              <a:t>‹#›</a:t>
            </a:fld>
            <a:endParaRPr lang="en-US" dirty="0"/>
          </a:p>
        </p:txBody>
      </p:sp>
    </p:spTree>
    <p:extLst>
      <p:ext uri="{BB962C8B-B14F-4D97-AF65-F5344CB8AC3E}">
        <p14:creationId xmlns:p14="http://schemas.microsoft.com/office/powerpoint/2010/main" val="4266559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explores the Radical Republicans, their leaders and beliefs, and their opposition to President Andrew Johnson during the turbulent Reconstruction era following the Civil War.
</a:t>
            </a:r>
          </a:p>
        </p:txBody>
      </p:sp>
      <p:sp>
        <p:nvSpPr>
          <p:cNvPr id="4" name="Slide Number Placeholder 3"/>
          <p:cNvSpPr>
            <a:spLocks noGrp="1"/>
          </p:cNvSpPr>
          <p:nvPr>
            <p:ph type="sldNum" sz="quarter" idx="5"/>
          </p:nvPr>
        </p:nvSpPr>
        <p:spPr/>
        <p:txBody>
          <a:bodyPr/>
          <a:lstStyle/>
          <a:p>
            <a:fld id="{6937E2AA-278D-0B48-A5DE-00B1FC5BDAF9}" type="slidenum">
              <a:rPr lang="en-US" smtClean="0"/>
              <a:t>1</a:t>
            </a:fld>
            <a:endParaRPr lang="en-US" dirty="0"/>
          </a:p>
        </p:txBody>
      </p:sp>
    </p:spTree>
    <p:extLst>
      <p:ext uri="{BB962C8B-B14F-4D97-AF65-F5344CB8AC3E}">
        <p14:creationId xmlns:p14="http://schemas.microsoft.com/office/powerpoint/2010/main" val="1935516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Radical Republicans left a lasting impact on Reconstruction policies and civil rights, though their legacy is debated among historians regarding successes and failures.</a:t>
            </a:r>
          </a:p>
        </p:txBody>
      </p:sp>
      <p:sp>
        <p:nvSpPr>
          <p:cNvPr id="4" name="Slide Number Placeholder 3"/>
          <p:cNvSpPr>
            <a:spLocks noGrp="1"/>
          </p:cNvSpPr>
          <p:nvPr>
            <p:ph type="sldNum" sz="quarter" idx="5"/>
          </p:nvPr>
        </p:nvSpPr>
        <p:spPr/>
        <p:txBody>
          <a:bodyPr/>
          <a:lstStyle/>
          <a:p>
            <a:fld id="{6937E2AA-278D-0B48-A5DE-00B1FC5BDAF9}" type="slidenum">
              <a:rPr lang="en-US" smtClean="0"/>
              <a:t>10</a:t>
            </a:fld>
            <a:endParaRPr lang="en-US" dirty="0"/>
          </a:p>
        </p:txBody>
      </p:sp>
    </p:spTree>
    <p:extLst>
      <p:ext uri="{BB962C8B-B14F-4D97-AF65-F5344CB8AC3E}">
        <p14:creationId xmlns:p14="http://schemas.microsoft.com/office/powerpoint/2010/main" val="2319068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Radical policies led to significant but temporary advancements in African American political participation and civil rights during Reconstruction, though many gains were rolled back after 1877.
Image source: Microsoft 365 content library
</a:t>
            </a:r>
          </a:p>
        </p:txBody>
      </p:sp>
      <p:sp>
        <p:nvSpPr>
          <p:cNvPr id="4" name="Slide Number Placeholder 3"/>
          <p:cNvSpPr>
            <a:spLocks noGrp="1"/>
          </p:cNvSpPr>
          <p:nvPr>
            <p:ph type="sldNum" sz="quarter" idx="5"/>
          </p:nvPr>
        </p:nvSpPr>
        <p:spPr/>
        <p:txBody>
          <a:bodyPr/>
          <a:lstStyle/>
          <a:p>
            <a:fld id="{6937E2AA-278D-0B48-A5DE-00B1FC5BDAF9}" type="slidenum">
              <a:rPr lang="en-US" smtClean="0"/>
              <a:t>11</a:t>
            </a:fld>
            <a:endParaRPr lang="en-US" dirty="0"/>
          </a:p>
        </p:txBody>
      </p:sp>
    </p:spTree>
    <p:extLst>
      <p:ext uri="{BB962C8B-B14F-4D97-AF65-F5344CB8AC3E}">
        <p14:creationId xmlns:p14="http://schemas.microsoft.com/office/powerpoint/2010/main" val="1894825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Radicals championed the 14th and 15th Amendments, which guaranteed citizenship and voting rights regardless of race, foundational for later civil rights movements.
Image source: Microsoft 365 content library
</a:t>
            </a:r>
          </a:p>
        </p:txBody>
      </p:sp>
      <p:sp>
        <p:nvSpPr>
          <p:cNvPr id="4" name="Slide Number Placeholder 3"/>
          <p:cNvSpPr>
            <a:spLocks noGrp="1"/>
          </p:cNvSpPr>
          <p:nvPr>
            <p:ph type="sldNum" sz="quarter" idx="5"/>
          </p:nvPr>
        </p:nvSpPr>
        <p:spPr/>
        <p:txBody>
          <a:bodyPr/>
          <a:lstStyle/>
          <a:p>
            <a:fld id="{6937E2AA-278D-0B48-A5DE-00B1FC5BDAF9}" type="slidenum">
              <a:rPr lang="en-US" smtClean="0"/>
              <a:t>12</a:t>
            </a:fld>
            <a:endParaRPr lang="en-US" dirty="0"/>
          </a:p>
        </p:txBody>
      </p:sp>
    </p:spTree>
    <p:extLst>
      <p:ext uri="{BB962C8B-B14F-4D97-AF65-F5344CB8AC3E}">
        <p14:creationId xmlns:p14="http://schemas.microsoft.com/office/powerpoint/2010/main" val="2858433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While Radical Republicans made profound strides for equality, their efforts faced fierce resistance and limited long-term enforcement, resulting in a mixed legacy of progress and setbacks.
Image source: Microsoft 365 content library
</a:t>
            </a:r>
          </a:p>
        </p:txBody>
      </p:sp>
      <p:sp>
        <p:nvSpPr>
          <p:cNvPr id="4" name="Slide Number Placeholder 3"/>
          <p:cNvSpPr>
            <a:spLocks noGrp="1"/>
          </p:cNvSpPr>
          <p:nvPr>
            <p:ph type="sldNum" sz="quarter" idx="5"/>
          </p:nvPr>
        </p:nvSpPr>
        <p:spPr/>
        <p:txBody>
          <a:bodyPr/>
          <a:lstStyle/>
          <a:p>
            <a:fld id="{6937E2AA-278D-0B48-A5DE-00B1FC5BDAF9}" type="slidenum">
              <a:rPr lang="en-US" smtClean="0"/>
              <a:t>13</a:t>
            </a:fld>
            <a:endParaRPr lang="en-US" dirty="0"/>
          </a:p>
        </p:txBody>
      </p:sp>
    </p:spTree>
    <p:extLst>
      <p:ext uri="{BB962C8B-B14F-4D97-AF65-F5344CB8AC3E}">
        <p14:creationId xmlns:p14="http://schemas.microsoft.com/office/powerpoint/2010/main" val="3882218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Radical Republicans were a faction within the Republican Party advocating for harsh Reconstruction measures and full civil rights for African Americans. Their influence shaped Congressional Reconstruction policies.</a:t>
            </a:r>
          </a:p>
        </p:txBody>
      </p:sp>
      <p:sp>
        <p:nvSpPr>
          <p:cNvPr id="4" name="Slide Number Placeholder 3"/>
          <p:cNvSpPr>
            <a:spLocks noGrp="1"/>
          </p:cNvSpPr>
          <p:nvPr>
            <p:ph type="sldNum" sz="quarter" idx="5"/>
          </p:nvPr>
        </p:nvSpPr>
        <p:spPr/>
        <p:txBody>
          <a:bodyPr/>
          <a:lstStyle/>
          <a:p>
            <a:fld id="{6937E2AA-278D-0B48-A5DE-00B1FC5BDAF9}" type="slidenum">
              <a:rPr lang="en-US" smtClean="0"/>
              <a:t>2</a:t>
            </a:fld>
            <a:endParaRPr lang="en-US" dirty="0"/>
          </a:p>
        </p:txBody>
      </p:sp>
    </p:spTree>
    <p:extLst>
      <p:ext uri="{BB962C8B-B14F-4D97-AF65-F5344CB8AC3E}">
        <p14:creationId xmlns:p14="http://schemas.microsoft.com/office/powerpoint/2010/main" val="3888695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Notable Radical Republicans included Thaddeus Stevens, Charles Sumner, and Benjamin Wade. These leaders championed civil rights and strict terms for Southern states' readmission to the Union.
Image source: Microsoft 365 content library
</a:t>
            </a:r>
          </a:p>
        </p:txBody>
      </p:sp>
      <p:sp>
        <p:nvSpPr>
          <p:cNvPr id="4" name="Slide Number Placeholder 3"/>
          <p:cNvSpPr>
            <a:spLocks noGrp="1"/>
          </p:cNvSpPr>
          <p:nvPr>
            <p:ph type="sldNum" sz="quarter" idx="5"/>
          </p:nvPr>
        </p:nvSpPr>
        <p:spPr/>
        <p:txBody>
          <a:bodyPr/>
          <a:lstStyle/>
          <a:p>
            <a:fld id="{6937E2AA-278D-0B48-A5DE-00B1FC5BDAF9}" type="slidenum">
              <a:rPr lang="en-US" smtClean="0"/>
              <a:t>3</a:t>
            </a:fld>
            <a:endParaRPr lang="en-US" dirty="0"/>
          </a:p>
        </p:txBody>
      </p:sp>
    </p:spTree>
    <p:extLst>
      <p:ext uri="{BB962C8B-B14F-4D97-AF65-F5344CB8AC3E}">
        <p14:creationId xmlns:p14="http://schemas.microsoft.com/office/powerpoint/2010/main" val="3355812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Radical Republicans emerged from abolitionists and anti-slavery advocates. They gained influence during the Civil War and pushed for stronger federal intervention during Reconstruction.
Image source: Microsoft 365 content library
</a:t>
            </a:r>
          </a:p>
        </p:txBody>
      </p:sp>
      <p:sp>
        <p:nvSpPr>
          <p:cNvPr id="4" name="Slide Number Placeholder 3"/>
          <p:cNvSpPr>
            <a:spLocks noGrp="1"/>
          </p:cNvSpPr>
          <p:nvPr>
            <p:ph type="sldNum" sz="quarter" idx="5"/>
          </p:nvPr>
        </p:nvSpPr>
        <p:spPr/>
        <p:txBody>
          <a:bodyPr/>
          <a:lstStyle/>
          <a:p>
            <a:fld id="{6937E2AA-278D-0B48-A5DE-00B1FC5BDAF9}" type="slidenum">
              <a:rPr lang="en-US" smtClean="0"/>
              <a:t>4</a:t>
            </a:fld>
            <a:endParaRPr lang="en-US" dirty="0"/>
          </a:p>
        </p:txBody>
      </p:sp>
    </p:spTree>
    <p:extLst>
      <p:ext uri="{BB962C8B-B14F-4D97-AF65-F5344CB8AC3E}">
        <p14:creationId xmlns:p14="http://schemas.microsoft.com/office/powerpoint/2010/main" val="663157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Unlike moderate Republicans who favored leniency and swift reconciliation, Radicals insisted on radical reforms, including voting rights for African Americans and punitive measures against former Confederates.
Image source: Microsoft 365 content library
</a:t>
            </a:r>
          </a:p>
        </p:txBody>
      </p:sp>
      <p:sp>
        <p:nvSpPr>
          <p:cNvPr id="4" name="Slide Number Placeholder 3"/>
          <p:cNvSpPr>
            <a:spLocks noGrp="1"/>
          </p:cNvSpPr>
          <p:nvPr>
            <p:ph type="sldNum" sz="quarter" idx="5"/>
          </p:nvPr>
        </p:nvSpPr>
        <p:spPr/>
        <p:txBody>
          <a:bodyPr/>
          <a:lstStyle/>
          <a:p>
            <a:fld id="{6937E2AA-278D-0B48-A5DE-00B1FC5BDAF9}" type="slidenum">
              <a:rPr lang="en-US" smtClean="0"/>
              <a:t>5</a:t>
            </a:fld>
            <a:endParaRPr lang="en-US" dirty="0"/>
          </a:p>
        </p:txBody>
      </p:sp>
    </p:spTree>
    <p:extLst>
      <p:ext uri="{BB962C8B-B14F-4D97-AF65-F5344CB8AC3E}">
        <p14:creationId xmlns:p14="http://schemas.microsoft.com/office/powerpoint/2010/main" val="2126475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Radical Republicans opposed Johnson’s policies, leading to a political struggle characterized by legislative battles and ultimately impeachment proceedings against the president.</a:t>
            </a:r>
          </a:p>
        </p:txBody>
      </p:sp>
      <p:sp>
        <p:nvSpPr>
          <p:cNvPr id="4" name="Slide Number Placeholder 3"/>
          <p:cNvSpPr>
            <a:spLocks noGrp="1"/>
          </p:cNvSpPr>
          <p:nvPr>
            <p:ph type="sldNum" sz="quarter" idx="5"/>
          </p:nvPr>
        </p:nvSpPr>
        <p:spPr/>
        <p:txBody>
          <a:bodyPr/>
          <a:lstStyle/>
          <a:p>
            <a:fld id="{6937E2AA-278D-0B48-A5DE-00B1FC5BDAF9}" type="slidenum">
              <a:rPr lang="en-US" smtClean="0"/>
              <a:t>6</a:t>
            </a:fld>
            <a:endParaRPr lang="en-US" dirty="0"/>
          </a:p>
        </p:txBody>
      </p:sp>
    </p:spTree>
    <p:extLst>
      <p:ext uri="{BB962C8B-B14F-4D97-AF65-F5344CB8AC3E}">
        <p14:creationId xmlns:p14="http://schemas.microsoft.com/office/powerpoint/2010/main" val="3752417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Radicals criticized Johnson's pardons for former Confederates and his vetoes of civil rights legislation, viewing his approach as obstructive to equality and justice.
Image source: Microsoft 365 content library
</a:t>
            </a:r>
          </a:p>
        </p:txBody>
      </p:sp>
      <p:sp>
        <p:nvSpPr>
          <p:cNvPr id="4" name="Slide Number Placeholder 3"/>
          <p:cNvSpPr>
            <a:spLocks noGrp="1"/>
          </p:cNvSpPr>
          <p:nvPr>
            <p:ph type="sldNum" sz="quarter" idx="5"/>
          </p:nvPr>
        </p:nvSpPr>
        <p:spPr/>
        <p:txBody>
          <a:bodyPr/>
          <a:lstStyle/>
          <a:p>
            <a:fld id="{6937E2AA-278D-0B48-A5DE-00B1FC5BDAF9}" type="slidenum">
              <a:rPr lang="en-US" smtClean="0"/>
              <a:t>7</a:t>
            </a:fld>
            <a:endParaRPr lang="en-US" dirty="0"/>
          </a:p>
        </p:txBody>
      </p:sp>
    </p:spTree>
    <p:extLst>
      <p:ext uri="{BB962C8B-B14F-4D97-AF65-F5344CB8AC3E}">
        <p14:creationId xmlns:p14="http://schemas.microsoft.com/office/powerpoint/2010/main" val="3477506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Congress passed the Tenure of Office Act to restrict Johnson's ability to remove certain officeholders. This law was a key tool in the conflict between Johnson and Radical Republicans.
Image source: Microsoft 365 content library
</a:t>
            </a:r>
          </a:p>
        </p:txBody>
      </p:sp>
      <p:sp>
        <p:nvSpPr>
          <p:cNvPr id="4" name="Slide Number Placeholder 3"/>
          <p:cNvSpPr>
            <a:spLocks noGrp="1"/>
          </p:cNvSpPr>
          <p:nvPr>
            <p:ph type="sldNum" sz="quarter" idx="5"/>
          </p:nvPr>
        </p:nvSpPr>
        <p:spPr/>
        <p:txBody>
          <a:bodyPr/>
          <a:lstStyle/>
          <a:p>
            <a:fld id="{6937E2AA-278D-0B48-A5DE-00B1FC5BDAF9}" type="slidenum">
              <a:rPr lang="en-US" smtClean="0"/>
              <a:t>8</a:t>
            </a:fld>
            <a:endParaRPr lang="en-US" dirty="0"/>
          </a:p>
        </p:txBody>
      </p:sp>
    </p:spTree>
    <p:extLst>
      <p:ext uri="{BB962C8B-B14F-4D97-AF65-F5344CB8AC3E}">
        <p14:creationId xmlns:p14="http://schemas.microsoft.com/office/powerpoint/2010/main" val="2033866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Johnson was impeached in 1868 over his violation of the Tenure of Office Act. He narrowly avoided removal from office, but the impeachment underscored the deep political divisions of the era.
Image source: Microsoft 365 content library
</a:t>
            </a:r>
          </a:p>
        </p:txBody>
      </p:sp>
      <p:sp>
        <p:nvSpPr>
          <p:cNvPr id="4" name="Slide Number Placeholder 3"/>
          <p:cNvSpPr>
            <a:spLocks noGrp="1"/>
          </p:cNvSpPr>
          <p:nvPr>
            <p:ph type="sldNum" sz="quarter" idx="5"/>
          </p:nvPr>
        </p:nvSpPr>
        <p:spPr/>
        <p:txBody>
          <a:bodyPr/>
          <a:lstStyle/>
          <a:p>
            <a:fld id="{6937E2AA-278D-0B48-A5DE-00B1FC5BDAF9}" type="slidenum">
              <a:rPr lang="en-US" smtClean="0"/>
              <a:t>9</a:t>
            </a:fld>
            <a:endParaRPr lang="en-US" dirty="0"/>
          </a:p>
        </p:txBody>
      </p:sp>
    </p:spTree>
    <p:extLst>
      <p:ext uri="{BB962C8B-B14F-4D97-AF65-F5344CB8AC3E}">
        <p14:creationId xmlns:p14="http://schemas.microsoft.com/office/powerpoint/2010/main" val="34276530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6268A4-B555-72BE-6160-318763ECAA6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7" name="Rectangle 6">
            <a:extLst>
              <a:ext uri="{FF2B5EF4-FFF2-40B4-BE49-F238E27FC236}">
                <a16:creationId xmlns:a16="http://schemas.microsoft.com/office/drawing/2014/main" id="{12D44DBA-D665-923B-A38C-C68A9C039EA9}"/>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400"/>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pic>
        <p:nvPicPr>
          <p:cNvPr id="4" name="Picture Placeholder 64">
            <a:extLst>
              <a:ext uri="{FF2B5EF4-FFF2-40B4-BE49-F238E27FC236}">
                <a16:creationId xmlns:a16="http://schemas.microsoft.com/office/drawing/2014/main" id="{7C62E1FE-8CAE-1FE1-6A91-DFE7F1D87083}"/>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266219"/>
            <a:ext cx="10389243" cy="1424470"/>
          </a:xfrm>
        </p:spPr>
        <p:txBody>
          <a:bodyPr anchor="ctr" anchorCtr="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779325"/>
            <a:ext cx="3490732" cy="4297680"/>
          </a:xfrm>
        </p:spPr>
        <p:txBody>
          <a:bodyPr tIns="274320">
            <a:normAutofit/>
          </a:bodyPr>
          <a:lstStyle>
            <a:lvl1pPr marL="0" indent="0">
              <a:spcBef>
                <a:spcPts val="1000"/>
              </a:spcBef>
              <a:spcAft>
                <a:spcPts val="1000"/>
              </a:spcAft>
              <a:buNone/>
              <a:defRPr sz="1800"/>
            </a:lvl1pPr>
            <a:lvl2pPr marL="228600" indent="0">
              <a:spcBef>
                <a:spcPts val="1000"/>
              </a:spcBef>
              <a:spcAft>
                <a:spcPts val="1000"/>
              </a:spcAft>
              <a:buNone/>
              <a:defRPr sz="1800"/>
            </a:lvl2pPr>
            <a:lvl3pPr marL="685800" indent="0">
              <a:spcBef>
                <a:spcPts val="1000"/>
              </a:spcBef>
              <a:spcAft>
                <a:spcPts val="1000"/>
              </a:spcAft>
              <a:buNone/>
              <a:defRPr sz="1800"/>
            </a:lvl3pPr>
            <a:lvl4pPr marL="1143000" indent="0">
              <a:spcBef>
                <a:spcPts val="1000"/>
              </a:spcBef>
              <a:spcAft>
                <a:spcPts val="1000"/>
              </a:spcAft>
              <a:buNone/>
              <a:defRPr sz="1800"/>
            </a:lvl4pPr>
            <a:lvl5pPr marL="1600200" indent="0">
              <a:spcBef>
                <a:spcPts val="1000"/>
              </a:spcBef>
              <a:spcAft>
                <a:spcPts val="10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502552" y="1779325"/>
            <a:ext cx="6724891" cy="4297680"/>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9/26/2025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081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32B61A96-5F36-8895-B920-FC12FD76DC53}"/>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9" name="Rectangle 8">
            <a:extLst>
              <a:ext uri="{FF2B5EF4-FFF2-40B4-BE49-F238E27FC236}">
                <a16:creationId xmlns:a16="http://schemas.microsoft.com/office/drawing/2014/main" id="{8774BC39-6D56-474E-28BE-99260516AB0C}"/>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73070" y="914400"/>
            <a:ext cx="10045861" cy="1146680"/>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23687" y="2288614"/>
            <a:ext cx="5382228" cy="3475578"/>
          </a:xfrm>
        </p:spPr>
        <p:txBody>
          <a:bodyPr>
            <a:normAutofit/>
          </a:bodyPr>
          <a:lstStyle>
            <a:lvl1pPr marL="0" indent="0">
              <a:spcBef>
                <a:spcPts val="1000"/>
              </a:spcBef>
              <a:spcAft>
                <a:spcPts val="0"/>
              </a:spcAft>
              <a:buNone/>
              <a:defRPr sz="1800"/>
            </a:lvl1pPr>
            <a:lvl2pPr marL="685800">
              <a:spcBef>
                <a:spcPts val="600"/>
              </a:spcBef>
              <a:spcAft>
                <a:spcPts val="600"/>
              </a:spcAft>
              <a:defRPr sz="1800"/>
            </a:lvl2pPr>
            <a:lvl3pPr marL="1143000">
              <a:spcBef>
                <a:spcPts val="600"/>
              </a:spcBef>
              <a:spcAft>
                <a:spcPts val="600"/>
              </a:spcAft>
              <a:defRPr sz="1800"/>
            </a:lvl3pPr>
            <a:lvl4pPr marL="1600200">
              <a:spcBef>
                <a:spcPts val="600"/>
              </a:spcBef>
              <a:spcAft>
                <a:spcPts val="600"/>
              </a:spcAft>
              <a:defRPr sz="1800"/>
            </a:lvl4pPr>
            <a:lvl5pPr marL="20574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451790" y="2288614"/>
            <a:ext cx="3108960" cy="3475578"/>
          </a:xfrm>
        </p:spPr>
        <p:txBody>
          <a:bodyPr tIns="91440">
            <a:normAutofit/>
          </a:bodyPr>
          <a:lstStyle>
            <a:lvl1pPr marL="0" indent="0">
              <a:lnSpc>
                <a:spcPct val="150000"/>
              </a:lnSpc>
              <a:spcBef>
                <a:spcPts val="1000"/>
              </a:spcBef>
              <a:spcAft>
                <a:spcPts val="600"/>
              </a:spcAft>
              <a:buNone/>
              <a:defRPr sz="1800"/>
            </a:lvl1pPr>
            <a:lvl2pPr marL="228600" indent="0">
              <a:lnSpc>
                <a:spcPct val="100000"/>
              </a:lnSpc>
              <a:spcBef>
                <a:spcPts val="1000"/>
              </a:spcBef>
              <a:spcAft>
                <a:spcPts val="600"/>
              </a:spcAft>
              <a:buNone/>
              <a:defRPr sz="1800"/>
            </a:lvl2pPr>
            <a:lvl3pPr marL="6858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9/26/2025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37703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Placeholder 64">
            <a:extLst>
              <a:ext uri="{FF2B5EF4-FFF2-40B4-BE49-F238E27FC236}">
                <a16:creationId xmlns:a16="http://schemas.microsoft.com/office/drawing/2014/main" id="{55E792AE-CF37-9DD8-2703-49480775F029}"/>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133629"/>
            <a:ext cx="10515600" cy="1325563"/>
          </a:xfrm>
        </p:spPr>
        <p:txBody>
          <a:bodyPr anchor="b" anchorCtr="0">
            <a:no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914400" y="1779325"/>
            <a:ext cx="10361676" cy="4297680"/>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9/26/2025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626099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1BB4149-7987-3EF4-952D-2271B4DD8AB1}"/>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07B335AD-7A4B-841B-52BC-8FF32D99D749}"/>
              </a:ext>
              <a:ext uri="{C183D7F6-B498-43B3-948B-1728B52AA6E4}">
                <adec:decorative xmlns:adec="http://schemas.microsoft.com/office/drawing/2017/decorative" val="1"/>
              </a:ext>
            </a:extLst>
          </p:cNvPr>
          <p:cNvSpPr/>
          <p:nvPr userDrawn="1"/>
        </p:nvSpPr>
        <p:spPr>
          <a:xfrm>
            <a:off x="3799368" y="0"/>
            <a:ext cx="459326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4143375" y="92597"/>
            <a:ext cx="3905250" cy="3032567"/>
          </a:xfrm>
        </p:spPr>
        <p:txBody>
          <a:bodyPr anchor="b">
            <a:noAutofit/>
          </a:bodyPr>
          <a:lstStyle>
            <a:lvl1pPr algn="ctr">
              <a:defRPr/>
            </a:lvl1pPr>
          </a:lstStyle>
          <a:p>
            <a:r>
              <a:rPr lang="en-US" dirty="0"/>
              <a:t>Click to add title</a:t>
            </a:r>
          </a:p>
        </p:txBody>
      </p:sp>
      <p:sp>
        <p:nvSpPr>
          <p:cNvPr id="10" name="Text Placeholder 9">
            <a:extLst>
              <a:ext uri="{FF2B5EF4-FFF2-40B4-BE49-F238E27FC236}">
                <a16:creationId xmlns:a16="http://schemas.microsoft.com/office/drawing/2014/main" id="{A13E19FD-68BB-0F8D-21CF-9E48B806073F}"/>
              </a:ext>
            </a:extLst>
          </p:cNvPr>
          <p:cNvSpPr>
            <a:spLocks noGrp="1"/>
          </p:cNvSpPr>
          <p:nvPr>
            <p:ph type="body" sz="quarter" idx="10" hasCustomPrompt="1"/>
          </p:nvPr>
        </p:nvSpPr>
        <p:spPr>
          <a:xfrm>
            <a:off x="4143375" y="4004321"/>
            <a:ext cx="3905250" cy="2743200"/>
          </a:xfrm>
        </p:spPr>
        <p:txBody>
          <a:bodyPr>
            <a:normAutofit/>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7" name="Picture Placeholder 38">
            <a:extLst>
              <a:ext uri="{FF2B5EF4-FFF2-40B4-BE49-F238E27FC236}">
                <a16:creationId xmlns:a16="http://schemas.microsoft.com/office/drawing/2014/main" id="{31550E6E-10D6-E75A-F6B1-8800DAC2CBF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73038" y="1457865"/>
            <a:ext cx="3200400" cy="4580626"/>
          </a:xfrm>
        </p:spPr>
        <p:txBody>
          <a:bodyPr anchor="t">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4796287" y="1457864"/>
            <a:ext cx="4986068" cy="4580627"/>
          </a:xfrm>
        </p:spPr>
        <p:txBody>
          <a:bodyPr tIns="45720" anchor="t" anchorCtr="0">
            <a:normAutofit/>
          </a:bodyPr>
          <a:lstStyle>
            <a:lvl1pPr marL="0" indent="0">
              <a:lnSpc>
                <a:spcPct val="150000"/>
              </a:lnSpc>
              <a:spcBef>
                <a:spcPts val="1000"/>
              </a:spcBef>
              <a:spcAft>
                <a:spcPts val="1200"/>
              </a:spcAft>
              <a:buNone/>
              <a:defRPr sz="2400"/>
            </a:lvl1pPr>
            <a:lvl2pPr>
              <a:lnSpc>
                <a:spcPct val="150000"/>
              </a:lnSpc>
              <a:spcBef>
                <a:spcPts val="1000"/>
              </a:spcBef>
              <a:spcAft>
                <a:spcPts val="1200"/>
              </a:spcAft>
              <a:defRPr sz="2000"/>
            </a:lvl2pPr>
            <a:lvl3pPr>
              <a:lnSpc>
                <a:spcPct val="150000"/>
              </a:lnSpc>
              <a:spcBef>
                <a:spcPts val="1000"/>
              </a:spcBef>
              <a:spcAft>
                <a:spcPts val="1200"/>
              </a:spcAft>
              <a:defRPr sz="1800"/>
            </a:lvl3pPr>
            <a:lvl4pPr>
              <a:lnSpc>
                <a:spcPct val="150000"/>
              </a:lnSpc>
              <a:spcBef>
                <a:spcPts val="1000"/>
              </a:spcBef>
              <a:spcAft>
                <a:spcPts val="1200"/>
              </a:spcAft>
              <a:defRPr sz="1600"/>
            </a:lvl4pPr>
            <a:lvl5pPr>
              <a:lnSpc>
                <a:spcPct val="150000"/>
              </a:lnSpc>
              <a:spcBef>
                <a:spcPts val="1000"/>
              </a:spcBef>
              <a:spcAft>
                <a:spcPts val="1200"/>
              </a:spcAft>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9/26/2025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91438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61F88592-24FD-96EC-ADB3-C0B7682DF9A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918259" y="798653"/>
            <a:ext cx="5166167" cy="5289630"/>
          </a:xfrm>
          <a:solidFill>
            <a:schemeClr val="bg1">
              <a:alpha val="95000"/>
            </a:schemeClr>
          </a:solidFill>
        </p:spPr>
        <p:txBody>
          <a:bodyPr lIns="274320" rIns="274320" anchor="ctr">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6084424" y="787077"/>
            <a:ext cx="5166167" cy="5289631"/>
          </a:xfrm>
          <a:solidFill>
            <a:schemeClr val="bg1">
              <a:alpha val="95000"/>
            </a:schemeClr>
          </a:solidFill>
        </p:spPr>
        <p:txBody>
          <a:bodyPr>
            <a:noAutofit/>
          </a:bodyPr>
          <a:lstStyle>
            <a:lvl1pPr marL="342900" indent="-342900" algn="ctr">
              <a:buFont typeface="Arial" panose="020B0604020202020204" pitchFamily="34" charset="0"/>
              <a:buChar cha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9/26/2025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2984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BD017017-3234-8C24-B9FC-80FB1120D156}"/>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CC226FA8-C264-7189-EEA0-5264009074FF}"/>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296135" y="1124887"/>
            <a:ext cx="4480560" cy="2352356"/>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296135" y="3571197"/>
            <a:ext cx="4476967" cy="2123547"/>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329545" y="1148037"/>
            <a:ext cx="4365199" cy="4546707"/>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9/26/2025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924186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28B211FD-99D2-B373-669F-6E0F8E5B336F}"/>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8" name="Rectangle 7">
            <a:extLst>
              <a:ext uri="{FF2B5EF4-FFF2-40B4-BE49-F238E27FC236}">
                <a16:creationId xmlns:a16="http://schemas.microsoft.com/office/drawing/2014/main" id="{C4079EDA-1B98-E3C1-23AD-7FB6F39FE268}"/>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616598" y="995425"/>
            <a:ext cx="8958805" cy="1077230"/>
          </a:xfrm>
        </p:spPr>
        <p:txBody>
          <a:bodyPr anchor="b" anchorCtr="0">
            <a:noAutofit/>
          </a:bodyPr>
          <a:lstStyle>
            <a:lvl1pPr algn="ctr">
              <a:defRPr sz="3600"/>
            </a:lvl1pPr>
          </a:lstStyle>
          <a:p>
            <a:r>
              <a:rPr lang="en-US" dirty="0"/>
              <a:t>Click to add title</a:t>
            </a:r>
          </a:p>
        </p:txBody>
      </p:sp>
      <p:sp>
        <p:nvSpPr>
          <p:cNvPr id="9" name="Content Placeholder 2">
            <a:extLst>
              <a:ext uri="{FF2B5EF4-FFF2-40B4-BE49-F238E27FC236}">
                <a16:creationId xmlns:a16="http://schemas.microsoft.com/office/drawing/2014/main" id="{76BDAEBE-3A0C-BBCD-A1F0-E1F1E07000E1}"/>
              </a:ext>
            </a:extLst>
          </p:cNvPr>
          <p:cNvSpPr>
            <a:spLocks noGrp="1"/>
          </p:cNvSpPr>
          <p:nvPr>
            <p:ph sz="half" idx="14" hasCustomPrompt="1"/>
          </p:nvPr>
        </p:nvSpPr>
        <p:spPr>
          <a:xfrm>
            <a:off x="1616599" y="2257061"/>
            <a:ext cx="8958804" cy="3541853"/>
          </a:xfrm>
        </p:spPr>
        <p:txBody>
          <a:bodyPr>
            <a:normAutofit/>
          </a:bodyPr>
          <a:lstStyle>
            <a:lvl1pPr marL="0" indent="0">
              <a:spcBef>
                <a:spcPts val="1000"/>
              </a:spcBef>
              <a:spcAft>
                <a:spcPts val="10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9/26/2025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58789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236F3DDC-7FF8-F6A3-16EA-A01E7F79536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24" y="0"/>
            <a:ext cx="12188952" cy="6858000"/>
          </a:xfrm>
          <a:prstGeom prst="rect">
            <a:avLst/>
          </a:prstGeom>
        </p:spPr>
      </p:pic>
      <p:sp>
        <p:nvSpPr>
          <p:cNvPr id="9" name="Title 33">
            <a:extLst>
              <a:ext uri="{FF2B5EF4-FFF2-40B4-BE49-F238E27FC236}">
                <a16:creationId xmlns:a16="http://schemas.microsoft.com/office/drawing/2014/main" id="{E728EBB2-9164-AC06-6682-9505D88F9535}"/>
              </a:ext>
              <a:ext uri="{C183D7F6-B498-43B3-948B-1728B52AA6E4}">
                <adec:decorative xmlns:adec="http://schemas.microsoft.com/office/drawing/2017/decorative" val="1"/>
              </a:ext>
            </a:extLst>
          </p:cNvPr>
          <p:cNvSpPr txBox="1">
            <a:spLocks/>
          </p:cNvSpPr>
          <p:nvPr userDrawn="1"/>
        </p:nvSpPr>
        <p:spPr>
          <a:xfrm>
            <a:off x="915924" y="777240"/>
            <a:ext cx="6115497" cy="5303520"/>
          </a:xfrm>
          <a:prstGeom prst="rect">
            <a:avLst/>
          </a:prstGeom>
          <a:solidFill>
            <a:schemeClr val="bg1">
              <a:alpha val="95000"/>
            </a:schemeClr>
          </a:solidFill>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416937" y="879674"/>
            <a:ext cx="5377406" cy="2550005"/>
          </a:xfrm>
        </p:spPr>
        <p:txBody>
          <a:bodyPr anchor="b" anchorCtr="0">
            <a:noAutofit/>
          </a:bodyPr>
          <a:lstStyle>
            <a:lvl1pPr>
              <a:defRPr sz="3600"/>
            </a:lvl1pPr>
          </a:lstStyle>
          <a:p>
            <a:r>
              <a:rPr lang="en-US" dirty="0"/>
              <a:t>Click to add title</a:t>
            </a:r>
          </a:p>
        </p:txBody>
      </p:sp>
      <p:sp>
        <p:nvSpPr>
          <p:cNvPr id="13" name="Text Placeholder 12">
            <a:extLst>
              <a:ext uri="{FF2B5EF4-FFF2-40B4-BE49-F238E27FC236}">
                <a16:creationId xmlns:a16="http://schemas.microsoft.com/office/drawing/2014/main" id="{53BA3AA6-E309-C0C7-B2C6-3705384B7067}"/>
              </a:ext>
            </a:extLst>
          </p:cNvPr>
          <p:cNvSpPr>
            <a:spLocks noGrp="1"/>
          </p:cNvSpPr>
          <p:nvPr>
            <p:ph type="body" sz="quarter" idx="13" hasCustomPrompt="1"/>
          </p:nvPr>
        </p:nvSpPr>
        <p:spPr>
          <a:xfrm>
            <a:off x="1417638" y="3576900"/>
            <a:ext cx="4126635" cy="2233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9/26/2025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540E5FCC-3981-FB51-F0ED-B8BAB5C45A2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3BCE2C9E-7BC3-0EB6-EBE4-26EE33A1F2A3}"/>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269357" y="891251"/>
            <a:ext cx="9653286" cy="1158254"/>
          </a:xfrm>
        </p:spPr>
        <p:txBody>
          <a:bodyPr anchor="b" anchorCtr="0">
            <a:noAutofit/>
          </a:bodyPr>
          <a:lstStyle>
            <a:lvl1pPr algn="ctr">
              <a:defRPr sz="3600"/>
            </a:lvl1pPr>
          </a:lstStyle>
          <a:p>
            <a:r>
              <a:rPr lang="en-US" dirty="0"/>
              <a:t>Click to add title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9/26/2025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ECB36301-48E6-AF64-5055-0CCA79474EAE}"/>
              </a:ext>
            </a:extLst>
          </p:cNvPr>
          <p:cNvSpPr>
            <a:spLocks noGrp="1"/>
          </p:cNvSpPr>
          <p:nvPr>
            <p:ph sz="half" idx="13" hasCustomPrompt="1"/>
          </p:nvPr>
        </p:nvSpPr>
        <p:spPr>
          <a:xfrm>
            <a:off x="1400540" y="2257062"/>
            <a:ext cx="406271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F973906-E48D-CA3F-3E96-205D2E688DC5}"/>
              </a:ext>
            </a:extLst>
          </p:cNvPr>
          <p:cNvSpPr>
            <a:spLocks noGrp="1"/>
          </p:cNvSpPr>
          <p:nvPr>
            <p:ph sz="half" idx="14" hasCustomPrompt="1"/>
          </p:nvPr>
        </p:nvSpPr>
        <p:spPr>
          <a:xfrm>
            <a:off x="6588311" y="2257061"/>
            <a:ext cx="420315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529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8" name="Picture Placeholder 44">
            <a:extLst>
              <a:ext uri="{FF2B5EF4-FFF2-40B4-BE49-F238E27FC236}">
                <a16:creationId xmlns:a16="http://schemas.microsoft.com/office/drawing/2014/main" id="{07AB38AA-85DC-3DF3-4ED4-B78FB670FFA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8F2DD44F-3200-BF06-94F9-C6A07EAD76B9}"/>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92361" y="777240"/>
            <a:ext cx="10007278" cy="1283843"/>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47029" y="2261313"/>
            <a:ext cx="3275746" cy="3653350"/>
          </a:xfrm>
        </p:spPr>
        <p:txBody>
          <a:bodyPr>
            <a:normAutofit/>
          </a:bodyPr>
          <a:lstStyle>
            <a:lvl1pPr marL="0" indent="0">
              <a:lnSpc>
                <a:spcPct val="100000"/>
              </a:lnSpc>
              <a:spcBef>
                <a:spcPts val="1000"/>
              </a:spcBef>
              <a:spcAft>
                <a:spcPts val="600"/>
              </a:spcAft>
              <a:buNone/>
              <a:defRPr sz="1800"/>
            </a:lvl1pPr>
            <a:lvl2pPr marL="228600" indent="0">
              <a:lnSpc>
                <a:spcPct val="100000"/>
              </a:lnSpc>
              <a:spcBef>
                <a:spcPts val="1000"/>
              </a:spcBef>
              <a:spcAft>
                <a:spcPts val="600"/>
              </a:spcAft>
              <a:buNone/>
              <a:defRPr sz="1800"/>
            </a:lvl2pPr>
            <a:lvl3pPr marL="9144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9/26/2025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C2AA9CA0-D45C-FE27-D4E4-DD219364E4FB}"/>
              </a:ext>
            </a:extLst>
          </p:cNvPr>
          <p:cNvSpPr>
            <a:spLocks noGrp="1"/>
          </p:cNvSpPr>
          <p:nvPr>
            <p:ph sz="half" idx="13" hasCustomPrompt="1"/>
          </p:nvPr>
        </p:nvSpPr>
        <p:spPr>
          <a:xfrm>
            <a:off x="5150734" y="2261313"/>
            <a:ext cx="5594236" cy="3653350"/>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785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F1219773-33FA-E4F9-4EAE-0764613F621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92817C37-9292-1CF3-6529-DEF7174273E0}"/>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061275" y="1134320"/>
            <a:ext cx="4803494" cy="1956122"/>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061275" y="3418271"/>
            <a:ext cx="4803494" cy="2305409"/>
          </a:xfrm>
        </p:spPr>
        <p:txBody>
          <a:bodyPr>
            <a:noAutofit/>
          </a:bodyPr>
          <a:lstStyle>
            <a:lvl1pPr marL="0" indent="0" algn="l">
              <a:spcAft>
                <a:spcPts val="1000"/>
              </a:spcAft>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12" name="Picture Placeholder 11">
            <a:extLst>
              <a:ext uri="{FF2B5EF4-FFF2-40B4-BE49-F238E27FC236}">
                <a16:creationId xmlns:a16="http://schemas.microsoft.com/office/drawing/2014/main" id="{E5D7B0DF-23EB-406B-9FAA-0182626A919B}"/>
              </a:ext>
            </a:extLst>
          </p:cNvPr>
          <p:cNvSpPr>
            <a:spLocks noGrp="1"/>
          </p:cNvSpPr>
          <p:nvPr>
            <p:ph type="pic" sz="quarter" idx="13"/>
          </p:nvPr>
        </p:nvSpPr>
        <p:spPr>
          <a:xfrm>
            <a:off x="1308563" y="1146638"/>
            <a:ext cx="4389120" cy="4572000"/>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9/26/2025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63727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9/26/2025</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8" r:id="rId3"/>
    <p:sldLayoutId id="2147483659" r:id="rId4"/>
    <p:sldLayoutId id="2147483650" r:id="rId5"/>
    <p:sldLayoutId id="2147483652" r:id="rId6"/>
    <p:sldLayoutId id="2147483662" r:id="rId7"/>
    <p:sldLayoutId id="2147483663" r:id="rId8"/>
    <p:sldLayoutId id="2147483649" r:id="rId9"/>
    <p:sldLayoutId id="2147483666" r:id="rId10"/>
    <p:sldLayoutId id="2147483664" r:id="rId11"/>
    <p:sldLayoutId id="2147483665"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1F8E8-0D93-C04B-A3BD-BE1F64B81DFC}"/>
              </a:ext>
            </a:extLst>
          </p:cNvPr>
          <p:cNvSpPr>
            <a:spLocks noGrp="1"/>
          </p:cNvSpPr>
          <p:nvPr>
            <p:ph type="ctrTitle"/>
          </p:nvPr>
        </p:nvSpPr>
        <p:spPr>
          <a:xfrm>
            <a:off x="6296135" y="1124887"/>
            <a:ext cx="4480560" cy="2352356"/>
          </a:xfrm>
        </p:spPr>
        <p:txBody>
          <a:bodyPr anchor="b">
            <a:normAutofit/>
          </a:bodyPr>
          <a:lstStyle/>
          <a:p>
            <a:r>
              <a:rPr lang="en-US" sz="3100"/>
              <a:t>The Radical Republicans: Leaders, Beliefs, and Their Revolt Against President Andrew Johnson</a:t>
            </a:r>
          </a:p>
        </p:txBody>
      </p:sp>
      <p:sp>
        <p:nvSpPr>
          <p:cNvPr id="3" name="Subtitle 2">
            <a:extLst>
              <a:ext uri="{FF2B5EF4-FFF2-40B4-BE49-F238E27FC236}">
                <a16:creationId xmlns:a16="http://schemas.microsoft.com/office/drawing/2014/main" id="{3AA86C2D-3272-AFE5-57A6-EECE0AD51104}"/>
              </a:ext>
            </a:extLst>
          </p:cNvPr>
          <p:cNvSpPr>
            <a:spLocks noGrp="1"/>
          </p:cNvSpPr>
          <p:nvPr>
            <p:ph type="subTitle" idx="1"/>
          </p:nvPr>
        </p:nvSpPr>
        <p:spPr>
          <a:xfrm>
            <a:off x="6296135" y="3571197"/>
            <a:ext cx="4476967" cy="2123547"/>
          </a:xfrm>
        </p:spPr>
        <p:txBody>
          <a:bodyPr>
            <a:normAutofit/>
          </a:bodyPr>
          <a:lstStyle/>
          <a:p>
            <a:r>
              <a:rPr lang="en-US"/>
              <a:t>Exploring key figures and their historic political resistance</a:t>
            </a:r>
          </a:p>
        </p:txBody>
      </p:sp>
      <p:sp>
        <p:nvSpPr>
          <p:cNvPr id="8" name="Picture Placeholder 3">
            <a:extLst>
              <a:ext uri="{FF2B5EF4-FFF2-40B4-BE49-F238E27FC236}">
                <a16:creationId xmlns:a16="http://schemas.microsoft.com/office/drawing/2014/main" id="{CD5A7ABB-ED78-57E6-1972-FB2B0B30EFAD}"/>
              </a:ext>
            </a:extLst>
          </p:cNvPr>
          <p:cNvSpPr>
            <a:spLocks noGrp="1"/>
          </p:cNvSpPr>
          <p:nvPr>
            <p:ph type="pic" sz="quarter" idx="13"/>
          </p:nvPr>
        </p:nvSpPr>
        <p:spPr>
          <a:xfrm>
            <a:off x="1329545" y="1148037"/>
            <a:ext cx="4365199" cy="4546707"/>
          </a:xfrm>
        </p:spPr>
        <p:txBody>
          <a:bodyPr/>
          <a:lstStyle/>
          <a:p>
            <a:endParaRPr lang="en-US"/>
          </a:p>
        </p:txBody>
      </p:sp>
    </p:spTree>
    <p:extLst>
      <p:ext uri="{BB962C8B-B14F-4D97-AF65-F5344CB8AC3E}">
        <p14:creationId xmlns:p14="http://schemas.microsoft.com/office/powerpoint/2010/main" val="164085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512D-3DD7-0287-8908-32D3CA6AE88B}"/>
              </a:ext>
            </a:extLst>
          </p:cNvPr>
          <p:cNvSpPr>
            <a:spLocks noGrp="1"/>
          </p:cNvSpPr>
          <p:nvPr>
            <p:ph type="ctrTitle"/>
          </p:nvPr>
        </p:nvSpPr>
        <p:spPr>
          <a:xfrm>
            <a:off x="1524000" y="2286000"/>
            <a:ext cx="9144000" cy="2286000"/>
          </a:xfrm>
        </p:spPr>
        <p:txBody>
          <a:bodyPr anchor="ctr">
            <a:normAutofit/>
          </a:bodyPr>
          <a:lstStyle/>
          <a:p>
            <a:r>
              <a:rPr lang="en-US"/>
              <a:t>Legacy and Impact of the Radical Republicans</a:t>
            </a:r>
          </a:p>
        </p:txBody>
      </p:sp>
    </p:spTree>
    <p:extLst>
      <p:ext uri="{BB962C8B-B14F-4D97-AF65-F5344CB8AC3E}">
        <p14:creationId xmlns:p14="http://schemas.microsoft.com/office/powerpoint/2010/main" val="1581717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D52F-481F-1D58-DB3E-524DE2D4E5EB}"/>
              </a:ext>
            </a:extLst>
          </p:cNvPr>
          <p:cNvSpPr>
            <a:spLocks noGrp="1"/>
          </p:cNvSpPr>
          <p:nvPr>
            <p:ph type="title"/>
          </p:nvPr>
        </p:nvSpPr>
        <p:spPr>
          <a:xfrm>
            <a:off x="1269357" y="891251"/>
            <a:ext cx="9653286" cy="1158254"/>
          </a:xfrm>
        </p:spPr>
        <p:txBody>
          <a:bodyPr anchor="b">
            <a:normAutofit/>
          </a:bodyPr>
          <a:lstStyle/>
          <a:p>
            <a:r>
              <a:rPr lang="en-US"/>
              <a:t>Long-Term Effects on Reconstruction</a:t>
            </a:r>
          </a:p>
        </p:txBody>
      </p:sp>
      <p:pic>
        <p:nvPicPr>
          <p:cNvPr id="5" name="Content Placeholder 4" descr="Woman sitting in hair salon">
            <a:extLst>
              <a:ext uri="{FF2B5EF4-FFF2-40B4-BE49-F238E27FC236}">
                <a16:creationId xmlns:a16="http://schemas.microsoft.com/office/drawing/2014/main" id="{C3C254E4-737C-48FD-A394-BF87D2530E08}"/>
              </a:ext>
            </a:extLst>
          </p:cNvPr>
          <p:cNvPicPr>
            <a:picLocks noGrp="1" noChangeAspect="1"/>
          </p:cNvPicPr>
          <p:nvPr>
            <p:ph sz="half" idx="13"/>
          </p:nvPr>
        </p:nvPicPr>
        <p:blipFill>
          <a:blip r:embed="rId3"/>
          <a:srcRect t="23361" r="-1" b="18446"/>
          <a:stretch>
            <a:fillRect/>
          </a:stretch>
        </p:blipFill>
        <p:spPr>
          <a:xfrm>
            <a:off x="1400540" y="2257062"/>
            <a:ext cx="4062711" cy="3541853"/>
          </a:xfrm>
          <a:prstGeom prst="rect">
            <a:avLst/>
          </a:prstGeom>
          <a:noFill/>
        </p:spPr>
      </p:pic>
      <p:sp>
        <p:nvSpPr>
          <p:cNvPr id="4" name="Content Placeholder 3">
            <a:extLst>
              <a:ext uri="{FF2B5EF4-FFF2-40B4-BE49-F238E27FC236}">
                <a16:creationId xmlns:a16="http://schemas.microsoft.com/office/drawing/2014/main" id="{E6919583-87BC-20CF-D161-514FF761E876}"/>
              </a:ext>
            </a:extLst>
          </p:cNvPr>
          <p:cNvSpPr>
            <a:spLocks noGrp="1"/>
          </p:cNvSpPr>
          <p:nvPr>
            <p:ph sz="half"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88311" y="2257061"/>
            <a:ext cx="4203151" cy="3541853"/>
          </a:xfrm>
        </p:spPr>
        <p:txBody>
          <a:bodyPr>
            <a:normAutofit/>
          </a:bodyPr>
          <a:lstStyle/>
          <a:p>
            <a:pPr marL="0" indent="0">
              <a:spcBef>
                <a:spcPts val="2500"/>
              </a:spcBef>
              <a:buFont typeface="Arial" panose="020B0604020202020204" pitchFamily="34" charset="0"/>
              <a:buNone/>
            </a:pPr>
            <a:r>
              <a:rPr lang="en-US" sz="1300" b="1"/>
              <a:t>Advancements in Political Participation</a:t>
            </a:r>
          </a:p>
          <a:p>
            <a:pPr marL="0" lvl="1" indent="0">
              <a:buFont typeface="Arial" panose="020B0604020202020204" pitchFamily="34" charset="0"/>
              <a:buNone/>
            </a:pPr>
            <a:r>
              <a:rPr lang="en-US" sz="1300"/>
              <a:t>Radical Reconstruction policies increased African American political involvement and representation significantly during the period.</a:t>
            </a:r>
          </a:p>
          <a:p>
            <a:pPr marL="0" indent="0">
              <a:spcBef>
                <a:spcPts val="2500"/>
              </a:spcBef>
              <a:buFont typeface="Arial" panose="020B0604020202020204" pitchFamily="34" charset="0"/>
              <a:buNone/>
            </a:pPr>
            <a:r>
              <a:rPr lang="en-US" sz="1300" b="1"/>
              <a:t>Civil Rights Progress</a:t>
            </a:r>
          </a:p>
          <a:p>
            <a:pPr marL="0" lvl="1" indent="0">
              <a:buFont typeface="Arial" panose="020B0604020202020204" pitchFamily="34" charset="0"/>
              <a:buNone/>
            </a:pPr>
            <a:r>
              <a:rPr lang="en-US" sz="1300"/>
              <a:t>Significant civil rights improvements were made, promoting equality and legal protections for African Americans.</a:t>
            </a:r>
          </a:p>
          <a:p>
            <a:pPr marL="0" indent="0">
              <a:spcBef>
                <a:spcPts val="2500"/>
              </a:spcBef>
              <a:buFont typeface="Arial" panose="020B0604020202020204" pitchFamily="34" charset="0"/>
              <a:buNone/>
            </a:pPr>
            <a:r>
              <a:rPr lang="en-US" sz="1300" b="1"/>
              <a:t>Rollback After 1877</a:t>
            </a:r>
          </a:p>
          <a:p>
            <a:pPr marL="0" lvl="1" indent="0">
              <a:buFont typeface="Arial" panose="020B0604020202020204" pitchFamily="34" charset="0"/>
              <a:buNone/>
            </a:pPr>
            <a:r>
              <a:rPr lang="en-US" sz="1300"/>
              <a:t>Many advances were reversed following the end of Reconstruction, limiting political and civil rights progress.</a:t>
            </a:r>
          </a:p>
        </p:txBody>
      </p:sp>
    </p:spTree>
    <p:extLst>
      <p:ext uri="{BB962C8B-B14F-4D97-AF65-F5344CB8AC3E}">
        <p14:creationId xmlns:p14="http://schemas.microsoft.com/office/powerpoint/2010/main" val="177714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A4DAA-5B0B-2390-594B-0B1F518E0CC0}"/>
              </a:ext>
            </a:extLst>
          </p:cNvPr>
          <p:cNvSpPr>
            <a:spLocks noGrp="1"/>
          </p:cNvSpPr>
          <p:nvPr>
            <p:ph type="title"/>
          </p:nvPr>
        </p:nvSpPr>
        <p:spPr>
          <a:xfrm>
            <a:off x="1269357" y="891251"/>
            <a:ext cx="9653286" cy="1158254"/>
          </a:xfrm>
        </p:spPr>
        <p:txBody>
          <a:bodyPr anchor="b">
            <a:normAutofit/>
          </a:bodyPr>
          <a:lstStyle/>
          <a:p>
            <a:r>
              <a:rPr lang="en-US"/>
              <a:t>Influence on Civil Rights Legislation</a:t>
            </a:r>
          </a:p>
        </p:txBody>
      </p:sp>
      <p:pic>
        <p:nvPicPr>
          <p:cNvPr id="5" name="Content Placeholder 4" descr="African boys building paper airplanes">
            <a:extLst>
              <a:ext uri="{FF2B5EF4-FFF2-40B4-BE49-F238E27FC236}">
                <a16:creationId xmlns:a16="http://schemas.microsoft.com/office/drawing/2014/main" id="{395B27C5-4A46-4E4B-992B-9904460BF088}"/>
              </a:ext>
            </a:extLst>
          </p:cNvPr>
          <p:cNvPicPr>
            <a:picLocks noGrp="1" noChangeAspect="1"/>
          </p:cNvPicPr>
          <p:nvPr>
            <p:ph sz="half" idx="13"/>
          </p:nvPr>
        </p:nvPicPr>
        <p:blipFill>
          <a:blip r:embed="rId3"/>
          <a:srcRect l="12026" r="9688" b="1"/>
          <a:stretch>
            <a:fillRect/>
          </a:stretch>
        </p:blipFill>
        <p:spPr>
          <a:xfrm>
            <a:off x="1400540" y="2257062"/>
            <a:ext cx="4062711" cy="3541853"/>
          </a:xfrm>
          <a:prstGeom prst="rect">
            <a:avLst/>
          </a:prstGeom>
          <a:noFill/>
        </p:spPr>
      </p:pic>
      <p:sp>
        <p:nvSpPr>
          <p:cNvPr id="4" name="Content Placeholder 3">
            <a:extLst>
              <a:ext uri="{FF2B5EF4-FFF2-40B4-BE49-F238E27FC236}">
                <a16:creationId xmlns:a16="http://schemas.microsoft.com/office/drawing/2014/main" id="{430B8BDE-A65F-C4DB-1C7A-34D5B4737A45}"/>
              </a:ext>
            </a:extLst>
          </p:cNvPr>
          <p:cNvSpPr>
            <a:spLocks noGrp="1"/>
          </p:cNvSpPr>
          <p:nvPr>
            <p:ph sz="half"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88311" y="2257061"/>
            <a:ext cx="4203151" cy="3541853"/>
          </a:xfrm>
        </p:spPr>
        <p:txBody>
          <a:bodyPr>
            <a:normAutofit/>
          </a:bodyPr>
          <a:lstStyle/>
          <a:p>
            <a:pPr marL="0" indent="0">
              <a:spcBef>
                <a:spcPts val="2500"/>
              </a:spcBef>
              <a:buFont typeface="Arial" panose="020B0604020202020204" pitchFamily="34" charset="0"/>
              <a:buNone/>
            </a:pPr>
            <a:r>
              <a:rPr lang="en-US" sz="1400" b="1"/>
              <a:t>14th Amendment Impact</a:t>
            </a:r>
          </a:p>
          <a:p>
            <a:pPr marL="0" lvl="1" indent="0">
              <a:buFont typeface="Arial" panose="020B0604020202020204" pitchFamily="34" charset="0"/>
              <a:buNone/>
            </a:pPr>
            <a:r>
              <a:rPr lang="en-US" sz="1400"/>
              <a:t>The 14th Amendment guaranteed citizenship to all persons born or naturalized in the United States, ensuring equal protection under the law.</a:t>
            </a:r>
          </a:p>
          <a:p>
            <a:pPr marL="0" indent="0">
              <a:spcBef>
                <a:spcPts val="2500"/>
              </a:spcBef>
              <a:buFont typeface="Arial" panose="020B0604020202020204" pitchFamily="34" charset="0"/>
              <a:buNone/>
            </a:pPr>
            <a:r>
              <a:rPr lang="en-US" sz="1400" b="1"/>
              <a:t>15th Amendment Significance</a:t>
            </a:r>
          </a:p>
          <a:p>
            <a:pPr marL="0" lvl="1" indent="0">
              <a:buFont typeface="Arial" panose="020B0604020202020204" pitchFamily="34" charset="0"/>
              <a:buNone/>
            </a:pPr>
            <a:r>
              <a:rPr lang="en-US" sz="1400"/>
              <a:t>The 15th Amendment secured voting rights regardless of race, laying the foundation for future civil rights movements.</a:t>
            </a:r>
          </a:p>
        </p:txBody>
      </p:sp>
    </p:spTree>
    <p:extLst>
      <p:ext uri="{BB962C8B-B14F-4D97-AF65-F5344CB8AC3E}">
        <p14:creationId xmlns:p14="http://schemas.microsoft.com/office/powerpoint/2010/main" val="40520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AFD4C-7276-8411-6CAC-B42EE80184A4}"/>
              </a:ext>
            </a:extLst>
          </p:cNvPr>
          <p:cNvSpPr>
            <a:spLocks noGrp="1"/>
          </p:cNvSpPr>
          <p:nvPr>
            <p:ph type="title"/>
          </p:nvPr>
        </p:nvSpPr>
        <p:spPr>
          <a:xfrm>
            <a:off x="1073070" y="914400"/>
            <a:ext cx="10045861" cy="1146680"/>
          </a:xfrm>
        </p:spPr>
        <p:txBody>
          <a:bodyPr anchor="b">
            <a:normAutofit/>
          </a:bodyPr>
          <a:lstStyle/>
          <a:p>
            <a:r>
              <a:rPr lang="en-US"/>
              <a:t>Historical Evaluation of Their Successes and Failures</a:t>
            </a:r>
          </a:p>
        </p:txBody>
      </p:sp>
      <p:pic>
        <p:nvPicPr>
          <p:cNvPr id="5" name="Content Placeholder 4" descr="American dollar and Yen symbols standing on a seesaw in front of grey wall. Horizontal composition with copy space.  Great use for American dollar and Yen concepts.">
            <a:extLst>
              <a:ext uri="{FF2B5EF4-FFF2-40B4-BE49-F238E27FC236}">
                <a16:creationId xmlns:a16="http://schemas.microsoft.com/office/drawing/2014/main" id="{A6145A8E-818B-455E-A1FF-DD287E23AA61}"/>
              </a:ext>
            </a:extLst>
          </p:cNvPr>
          <p:cNvPicPr>
            <a:picLocks noGrp="1" noChangeAspect="1"/>
          </p:cNvPicPr>
          <p:nvPr>
            <p:ph sz="half" idx="1"/>
          </p:nvPr>
        </p:nvPicPr>
        <p:blipFill>
          <a:blip r:embed="rId3"/>
          <a:srcRect l="338" r="5197" b="-1"/>
          <a:stretch>
            <a:fillRect/>
          </a:stretch>
        </p:blipFill>
        <p:spPr>
          <a:xfrm>
            <a:off x="1423687" y="2288614"/>
            <a:ext cx="5382228" cy="3475578"/>
          </a:xfrm>
          <a:prstGeom prst="rect">
            <a:avLst/>
          </a:prstGeom>
          <a:noFill/>
        </p:spPr>
      </p:pic>
      <p:sp>
        <p:nvSpPr>
          <p:cNvPr id="4" name="Content Placeholder 3">
            <a:extLst>
              <a:ext uri="{FF2B5EF4-FFF2-40B4-BE49-F238E27FC236}">
                <a16:creationId xmlns:a16="http://schemas.microsoft.com/office/drawing/2014/main" id="{3E9AE8E8-3C6D-9BBA-9A44-7BCF528C8F3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451790" y="2288614"/>
            <a:ext cx="3108960" cy="3475578"/>
          </a:xfrm>
        </p:spPr>
        <p:txBody>
          <a:bodyPr>
            <a:normAutofit/>
          </a:bodyPr>
          <a:lstStyle/>
          <a:p>
            <a:pPr marL="0" indent="0">
              <a:lnSpc>
                <a:spcPct val="90000"/>
              </a:lnSpc>
              <a:spcBef>
                <a:spcPts val="2500"/>
              </a:spcBef>
              <a:buFont typeface="Arial" panose="020B0604020202020204" pitchFamily="34" charset="0"/>
              <a:buNone/>
            </a:pPr>
            <a:r>
              <a:rPr lang="en-US" sz="1000" b="1"/>
              <a:t>Strides for Equality</a:t>
            </a:r>
          </a:p>
          <a:p>
            <a:pPr marL="0" lvl="1" indent="0">
              <a:lnSpc>
                <a:spcPct val="90000"/>
              </a:lnSpc>
              <a:buFont typeface="Arial" panose="020B0604020202020204" pitchFamily="34" charset="0"/>
              <a:buNone/>
            </a:pPr>
            <a:r>
              <a:rPr lang="en-US" sz="1000"/>
              <a:t>Radical Republicans achieved significant progress advancing civil rights and equality during Reconstruction.</a:t>
            </a:r>
          </a:p>
          <a:p>
            <a:pPr marL="0" indent="0">
              <a:lnSpc>
                <a:spcPct val="90000"/>
              </a:lnSpc>
              <a:spcBef>
                <a:spcPts val="2500"/>
              </a:spcBef>
              <a:buFont typeface="Arial" panose="020B0604020202020204" pitchFamily="34" charset="0"/>
              <a:buNone/>
            </a:pPr>
            <a:r>
              <a:rPr lang="en-US" sz="1000" b="1"/>
              <a:t>Resistance and Challenges</a:t>
            </a:r>
          </a:p>
          <a:p>
            <a:pPr marL="0" lvl="1" indent="0">
              <a:lnSpc>
                <a:spcPct val="90000"/>
              </a:lnSpc>
              <a:buFont typeface="Arial" panose="020B0604020202020204" pitchFamily="34" charset="0"/>
              <a:buNone/>
            </a:pPr>
            <a:r>
              <a:rPr lang="en-US" sz="1000"/>
              <a:t>Their efforts faced strong opposition and resistance from various groups hindering enforcement.</a:t>
            </a:r>
          </a:p>
          <a:p>
            <a:pPr marL="0" indent="0">
              <a:lnSpc>
                <a:spcPct val="90000"/>
              </a:lnSpc>
              <a:spcBef>
                <a:spcPts val="2500"/>
              </a:spcBef>
              <a:buFont typeface="Arial" panose="020B0604020202020204" pitchFamily="34" charset="0"/>
              <a:buNone/>
            </a:pPr>
            <a:r>
              <a:rPr lang="en-US" sz="1000" b="1"/>
              <a:t>Mixed Legacy</a:t>
            </a:r>
          </a:p>
          <a:p>
            <a:pPr marL="0" lvl="1" indent="0">
              <a:lnSpc>
                <a:spcPct val="90000"/>
              </a:lnSpc>
              <a:buFont typeface="Arial" panose="020B0604020202020204" pitchFamily="34" charset="0"/>
              <a:buNone/>
            </a:pPr>
            <a:r>
              <a:rPr lang="en-US" sz="1000"/>
              <a:t>The legacy of Radical Republicans is mixed, featuring both important progress and significant setbacks.</a:t>
            </a:r>
          </a:p>
        </p:txBody>
      </p:sp>
    </p:spTree>
    <p:extLst>
      <p:ext uri="{BB962C8B-B14F-4D97-AF65-F5344CB8AC3E}">
        <p14:creationId xmlns:p14="http://schemas.microsoft.com/office/powerpoint/2010/main" val="1653370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9E80D-10B7-F430-BC2C-C5F025B230E5}"/>
              </a:ext>
            </a:extLst>
          </p:cNvPr>
          <p:cNvSpPr>
            <a:spLocks noGrp="1"/>
          </p:cNvSpPr>
          <p:nvPr>
            <p:ph type="ctrTitle"/>
          </p:nvPr>
        </p:nvSpPr>
        <p:spPr>
          <a:xfrm>
            <a:off x="1524000" y="2286000"/>
            <a:ext cx="9144000" cy="2286000"/>
          </a:xfrm>
        </p:spPr>
        <p:txBody>
          <a:bodyPr anchor="ctr">
            <a:normAutofit/>
          </a:bodyPr>
          <a:lstStyle/>
          <a:p>
            <a:r>
              <a:rPr lang="en-US"/>
              <a:t>Who Were the Radical Republicans?</a:t>
            </a:r>
          </a:p>
        </p:txBody>
      </p:sp>
    </p:spTree>
    <p:extLst>
      <p:ext uri="{BB962C8B-B14F-4D97-AF65-F5344CB8AC3E}">
        <p14:creationId xmlns:p14="http://schemas.microsoft.com/office/powerpoint/2010/main" val="212014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5E32E-F4CA-5025-CD28-3A72730F23C9}"/>
              </a:ext>
            </a:extLst>
          </p:cNvPr>
          <p:cNvSpPr>
            <a:spLocks noGrp="1"/>
          </p:cNvSpPr>
          <p:nvPr>
            <p:ph type="title"/>
          </p:nvPr>
        </p:nvSpPr>
        <p:spPr>
          <a:xfrm>
            <a:off x="1269357" y="891251"/>
            <a:ext cx="9653286" cy="1158254"/>
          </a:xfrm>
        </p:spPr>
        <p:txBody>
          <a:bodyPr anchor="b">
            <a:normAutofit/>
          </a:bodyPr>
          <a:lstStyle/>
          <a:p>
            <a:r>
              <a:rPr lang="en-US"/>
              <a:t>Key Leaders and Prominent Figures</a:t>
            </a:r>
          </a:p>
        </p:txBody>
      </p:sp>
      <p:pic>
        <p:nvPicPr>
          <p:cNvPr id="5" name="Content Placeholder 4" descr="spirit of commander">
            <a:extLst>
              <a:ext uri="{FF2B5EF4-FFF2-40B4-BE49-F238E27FC236}">
                <a16:creationId xmlns:a16="http://schemas.microsoft.com/office/drawing/2014/main" id="{596AFBFF-1B9F-4B2D-8AE3-B4DB32476652}"/>
              </a:ext>
            </a:extLst>
          </p:cNvPr>
          <p:cNvPicPr>
            <a:picLocks noGrp="1" noChangeAspect="1"/>
          </p:cNvPicPr>
          <p:nvPr>
            <p:ph sz="half" idx="13"/>
          </p:nvPr>
        </p:nvPicPr>
        <p:blipFill>
          <a:blip r:embed="rId3"/>
          <a:srcRect l="19626" r="3806" b="-3"/>
          <a:stretch>
            <a:fillRect/>
          </a:stretch>
        </p:blipFill>
        <p:spPr>
          <a:xfrm>
            <a:off x="1400540" y="2257062"/>
            <a:ext cx="4062711" cy="3541853"/>
          </a:xfrm>
          <a:prstGeom prst="rect">
            <a:avLst/>
          </a:prstGeom>
          <a:noFill/>
        </p:spPr>
      </p:pic>
      <p:sp>
        <p:nvSpPr>
          <p:cNvPr id="4" name="Content Placeholder 3">
            <a:extLst>
              <a:ext uri="{FF2B5EF4-FFF2-40B4-BE49-F238E27FC236}">
                <a16:creationId xmlns:a16="http://schemas.microsoft.com/office/drawing/2014/main" id="{0F6E470C-3232-FD13-FADE-F413E58F9755}"/>
              </a:ext>
            </a:extLst>
          </p:cNvPr>
          <p:cNvSpPr>
            <a:spLocks noGrp="1"/>
          </p:cNvSpPr>
          <p:nvPr>
            <p:ph sz="half"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88311" y="2257061"/>
            <a:ext cx="4203151" cy="3541853"/>
          </a:xfrm>
        </p:spPr>
        <p:txBody>
          <a:bodyPr>
            <a:normAutofit/>
          </a:bodyPr>
          <a:lstStyle/>
          <a:p>
            <a:pPr marL="0" indent="0">
              <a:spcBef>
                <a:spcPts val="2500"/>
              </a:spcBef>
              <a:buFont typeface="Arial" panose="020B0604020202020204" pitchFamily="34" charset="0"/>
              <a:buNone/>
            </a:pPr>
            <a:r>
              <a:rPr lang="en-US" sz="1400" b="1"/>
              <a:t>Radical Republican Leadership</a:t>
            </a:r>
          </a:p>
          <a:p>
            <a:pPr marL="0" lvl="1" indent="0">
              <a:buFont typeface="Arial" panose="020B0604020202020204" pitchFamily="34" charset="0"/>
              <a:buNone/>
            </a:pPr>
            <a:r>
              <a:rPr lang="en-US" sz="1400"/>
              <a:t>Radical Republicans were influential leaders advocating for civil rights and rigorous Reconstruction policies.</a:t>
            </a:r>
          </a:p>
          <a:p>
            <a:pPr marL="0" indent="0">
              <a:spcBef>
                <a:spcPts val="2500"/>
              </a:spcBef>
              <a:buFont typeface="Arial" panose="020B0604020202020204" pitchFamily="34" charset="0"/>
              <a:buNone/>
            </a:pPr>
            <a:r>
              <a:rPr lang="en-US" sz="1400" b="1"/>
              <a:t>Civil Rights Advocacy</a:t>
            </a:r>
          </a:p>
          <a:p>
            <a:pPr marL="0" lvl="1" indent="0">
              <a:buFont typeface="Arial" panose="020B0604020202020204" pitchFamily="34" charset="0"/>
              <a:buNone/>
            </a:pPr>
            <a:r>
              <a:rPr lang="en-US" sz="1400"/>
              <a:t>These leaders strongly supported civil rights reforms and protection for newly freed African Americans.</a:t>
            </a:r>
          </a:p>
          <a:p>
            <a:pPr marL="0" indent="0">
              <a:spcBef>
                <a:spcPts val="2500"/>
              </a:spcBef>
              <a:buFont typeface="Arial" panose="020B0604020202020204" pitchFamily="34" charset="0"/>
              <a:buNone/>
            </a:pPr>
            <a:r>
              <a:rPr lang="en-US" sz="1400" b="1"/>
              <a:t>Reconstruction Policies</a:t>
            </a:r>
          </a:p>
          <a:p>
            <a:pPr marL="0" lvl="1" indent="0">
              <a:buFont typeface="Arial" panose="020B0604020202020204" pitchFamily="34" charset="0"/>
              <a:buNone/>
            </a:pPr>
            <a:r>
              <a:rPr lang="en-US" sz="1400"/>
              <a:t>They pushed for strict terms on Southern states’ readmission to the Union to reshape post-war society.</a:t>
            </a:r>
          </a:p>
        </p:txBody>
      </p:sp>
    </p:spTree>
    <p:extLst>
      <p:ext uri="{BB962C8B-B14F-4D97-AF65-F5344CB8AC3E}">
        <p14:creationId xmlns:p14="http://schemas.microsoft.com/office/powerpoint/2010/main" val="2951392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DEA3-804B-BAD7-CC4D-89BE3858B0FC}"/>
              </a:ext>
            </a:extLst>
          </p:cNvPr>
          <p:cNvSpPr>
            <a:spLocks noGrp="1"/>
          </p:cNvSpPr>
          <p:nvPr>
            <p:ph type="title"/>
          </p:nvPr>
        </p:nvSpPr>
        <p:spPr>
          <a:xfrm>
            <a:off x="1616598" y="995425"/>
            <a:ext cx="8958805" cy="1077230"/>
          </a:xfrm>
        </p:spPr>
        <p:txBody>
          <a:bodyPr anchor="b">
            <a:normAutofit/>
          </a:bodyPr>
          <a:lstStyle/>
          <a:p>
            <a:r>
              <a:rPr lang="en-US" sz="3300"/>
              <a:t>Political Origins and Rise Within the Republican Party</a:t>
            </a:r>
          </a:p>
        </p:txBody>
      </p:sp>
      <p:graphicFrame>
        <p:nvGraphicFramePr>
          <p:cNvPr id="4" name="Content Placeholder 4">
            <a:extLst>
              <a:ext uri="{FF2B5EF4-FFF2-40B4-BE49-F238E27FC236}">
                <a16:creationId xmlns:a16="http://schemas.microsoft.com/office/drawing/2014/main" id="{8CCA72BC-1D6B-4C17-B42D-C34F1BBA5CAA}"/>
              </a:ext>
            </a:extLst>
          </p:cNvPr>
          <p:cNvGraphicFramePr>
            <a:graphicFrameLocks noGrp="1"/>
          </p:cNvGraphicFramePr>
          <p:nvPr>
            <p:ph sz="half" idx="14"/>
            <p:extLst>
              <p:ext uri="{D42A27DB-BD31-4B8C-83A1-F6EECF244321}">
                <p14:modId xmlns:p14="http://schemas.microsoft.com/office/powerpoint/2010/main" val="3732290282"/>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616599" y="2257061"/>
          <a:ext cx="8958804" cy="3541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050014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00FDC-B3A5-0BBF-D63A-CF3CB5E4DB83}"/>
              </a:ext>
            </a:extLst>
          </p:cNvPr>
          <p:cNvSpPr>
            <a:spLocks noGrp="1"/>
          </p:cNvSpPr>
          <p:nvPr>
            <p:ph type="title"/>
          </p:nvPr>
        </p:nvSpPr>
        <p:spPr>
          <a:xfrm>
            <a:off x="1269357" y="891251"/>
            <a:ext cx="9653286" cy="1158254"/>
          </a:xfrm>
        </p:spPr>
        <p:txBody>
          <a:bodyPr anchor="b">
            <a:normAutofit/>
          </a:bodyPr>
          <a:lstStyle/>
          <a:p>
            <a:r>
              <a:rPr lang="en-US"/>
              <a:t>Distinction From Moderate Republicans</a:t>
            </a:r>
          </a:p>
        </p:txBody>
      </p:sp>
      <p:pic>
        <p:nvPicPr>
          <p:cNvPr id="5" name="Content Placeholder 4" descr="Weighting red and blue board game pieces on scale">
            <a:extLst>
              <a:ext uri="{FF2B5EF4-FFF2-40B4-BE49-F238E27FC236}">
                <a16:creationId xmlns:a16="http://schemas.microsoft.com/office/drawing/2014/main" id="{21B367DF-B791-429F-AD89-1DE0B8D2B750}"/>
              </a:ext>
            </a:extLst>
          </p:cNvPr>
          <p:cNvPicPr>
            <a:picLocks noGrp="1" noChangeAspect="1"/>
          </p:cNvPicPr>
          <p:nvPr>
            <p:ph sz="half" idx="13"/>
          </p:nvPr>
        </p:nvPicPr>
        <p:blipFill>
          <a:blip r:embed="rId3"/>
          <a:srcRect l="5575" r="9253" b="-4"/>
          <a:stretch>
            <a:fillRect/>
          </a:stretch>
        </p:blipFill>
        <p:spPr>
          <a:xfrm>
            <a:off x="1400540" y="2257062"/>
            <a:ext cx="4062711" cy="3541853"/>
          </a:xfrm>
          <a:prstGeom prst="rect">
            <a:avLst/>
          </a:prstGeom>
          <a:noFill/>
        </p:spPr>
      </p:pic>
      <p:sp>
        <p:nvSpPr>
          <p:cNvPr id="4" name="Content Placeholder 3">
            <a:extLst>
              <a:ext uri="{FF2B5EF4-FFF2-40B4-BE49-F238E27FC236}">
                <a16:creationId xmlns:a16="http://schemas.microsoft.com/office/drawing/2014/main" id="{406765FD-33BE-B367-7E2C-AFE68B6A6A9D}"/>
              </a:ext>
            </a:extLst>
          </p:cNvPr>
          <p:cNvSpPr>
            <a:spLocks noGrp="1"/>
          </p:cNvSpPr>
          <p:nvPr>
            <p:ph sz="half"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88311" y="2257061"/>
            <a:ext cx="4203151" cy="3541853"/>
          </a:xfrm>
        </p:spPr>
        <p:txBody>
          <a:bodyPr>
            <a:normAutofit/>
          </a:bodyPr>
          <a:lstStyle/>
          <a:p>
            <a:pPr marL="0" indent="0">
              <a:spcBef>
                <a:spcPts val="2500"/>
              </a:spcBef>
              <a:buFont typeface="Arial" panose="020B0604020202020204" pitchFamily="34" charset="0"/>
              <a:buNone/>
            </a:pPr>
            <a:r>
              <a:rPr lang="en-US" sz="1400" b="1"/>
              <a:t>Moderate Republicans' Approach</a:t>
            </a:r>
          </a:p>
          <a:p>
            <a:pPr marL="0" lvl="1" indent="0">
              <a:buFont typeface="Arial" panose="020B0604020202020204" pitchFamily="34" charset="0"/>
              <a:buNone/>
            </a:pPr>
            <a:r>
              <a:rPr lang="en-US" sz="1400"/>
              <a:t>Moderate Republicans supported leniency and swift reconciliation after the Civil War to restore national unity quickly.</a:t>
            </a:r>
          </a:p>
          <a:p>
            <a:pPr marL="0" indent="0">
              <a:spcBef>
                <a:spcPts val="2500"/>
              </a:spcBef>
              <a:buFont typeface="Arial" panose="020B0604020202020204" pitchFamily="34" charset="0"/>
              <a:buNone/>
            </a:pPr>
            <a:r>
              <a:rPr lang="en-US" sz="1400" b="1"/>
              <a:t>Radical Republicans' Reforms</a:t>
            </a:r>
          </a:p>
          <a:p>
            <a:pPr marL="0" lvl="1" indent="0">
              <a:buFont typeface="Arial" panose="020B0604020202020204" pitchFamily="34" charset="0"/>
              <a:buNone/>
            </a:pPr>
            <a:r>
              <a:rPr lang="en-US" sz="1400"/>
              <a:t>Radical Republicans demanded radical reforms including voting rights for African Americans and punitive actions against former Confederates.</a:t>
            </a:r>
          </a:p>
        </p:txBody>
      </p:sp>
    </p:spTree>
    <p:extLst>
      <p:ext uri="{BB962C8B-B14F-4D97-AF65-F5344CB8AC3E}">
        <p14:creationId xmlns:p14="http://schemas.microsoft.com/office/powerpoint/2010/main" val="2031943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FB6F-3177-74EA-82A6-9E74A55C5006}"/>
              </a:ext>
            </a:extLst>
          </p:cNvPr>
          <p:cNvSpPr>
            <a:spLocks noGrp="1"/>
          </p:cNvSpPr>
          <p:nvPr>
            <p:ph type="ctrTitle"/>
          </p:nvPr>
        </p:nvSpPr>
        <p:spPr>
          <a:xfrm>
            <a:off x="1524000" y="2286000"/>
            <a:ext cx="9144000" cy="2286000"/>
          </a:xfrm>
        </p:spPr>
        <p:txBody>
          <a:bodyPr anchor="ctr">
            <a:normAutofit/>
          </a:bodyPr>
          <a:lstStyle/>
          <a:p>
            <a:r>
              <a:rPr lang="en-US"/>
              <a:t>The Revolt Against President Andrew Johnson</a:t>
            </a:r>
          </a:p>
        </p:txBody>
      </p:sp>
    </p:spTree>
    <p:extLst>
      <p:ext uri="{BB962C8B-B14F-4D97-AF65-F5344CB8AC3E}">
        <p14:creationId xmlns:p14="http://schemas.microsoft.com/office/powerpoint/2010/main" val="1533090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4B59-1173-9AE1-8ED0-2F6575F87C12}"/>
              </a:ext>
            </a:extLst>
          </p:cNvPr>
          <p:cNvSpPr>
            <a:spLocks noGrp="1"/>
          </p:cNvSpPr>
          <p:nvPr>
            <p:ph type="title"/>
          </p:nvPr>
        </p:nvSpPr>
        <p:spPr>
          <a:xfrm>
            <a:off x="1073070" y="914400"/>
            <a:ext cx="10045861" cy="1146680"/>
          </a:xfrm>
        </p:spPr>
        <p:txBody>
          <a:bodyPr anchor="b">
            <a:normAutofit/>
          </a:bodyPr>
          <a:lstStyle/>
          <a:p>
            <a:r>
              <a:rPr lang="en-US"/>
              <a:t>Conflicts over Johnson’s Reconstruction Policies</a:t>
            </a:r>
          </a:p>
        </p:txBody>
      </p:sp>
      <p:pic>
        <p:nvPicPr>
          <p:cNvPr id="5" name="Content Placeholder 4" descr="Closeup of the US Constitutionsee also:">
            <a:extLst>
              <a:ext uri="{FF2B5EF4-FFF2-40B4-BE49-F238E27FC236}">
                <a16:creationId xmlns:a16="http://schemas.microsoft.com/office/drawing/2014/main" id="{DFFA6371-5F08-4158-8CCC-9E522AAF5891}"/>
              </a:ext>
            </a:extLst>
          </p:cNvPr>
          <p:cNvPicPr>
            <a:picLocks noGrp="1" noChangeAspect="1"/>
          </p:cNvPicPr>
          <p:nvPr>
            <p:ph sz="half" idx="1"/>
          </p:nvPr>
        </p:nvPicPr>
        <p:blipFill>
          <a:blip r:embed="rId3"/>
          <a:stretch>
            <a:fillRect/>
          </a:stretch>
        </p:blipFill>
        <p:spPr>
          <a:xfrm>
            <a:off x="1501584" y="2288614"/>
            <a:ext cx="5226433" cy="3475578"/>
          </a:xfrm>
          <a:prstGeom prst="rect">
            <a:avLst/>
          </a:prstGeom>
          <a:noFill/>
        </p:spPr>
      </p:pic>
      <p:sp>
        <p:nvSpPr>
          <p:cNvPr id="4" name="Content Placeholder 3">
            <a:extLst>
              <a:ext uri="{FF2B5EF4-FFF2-40B4-BE49-F238E27FC236}">
                <a16:creationId xmlns:a16="http://schemas.microsoft.com/office/drawing/2014/main" id="{5350DA26-DF84-089D-F790-16F1811E3BB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451790" y="2288614"/>
            <a:ext cx="3108960" cy="3475578"/>
          </a:xfrm>
        </p:spPr>
        <p:txBody>
          <a:bodyPr>
            <a:normAutofit/>
          </a:bodyPr>
          <a:lstStyle/>
          <a:p>
            <a:pPr marL="0" indent="0">
              <a:spcBef>
                <a:spcPts val="2500"/>
              </a:spcBef>
              <a:buFont typeface="Arial" panose="020B0604020202020204" pitchFamily="34" charset="0"/>
              <a:buNone/>
            </a:pPr>
            <a:r>
              <a:rPr lang="en-US" sz="1400" b="1"/>
              <a:t>Criticism of Pardons</a:t>
            </a:r>
          </a:p>
          <a:p>
            <a:pPr marL="0" lvl="1" indent="0">
              <a:buFont typeface="Arial" panose="020B0604020202020204" pitchFamily="34" charset="0"/>
              <a:buNone/>
            </a:pPr>
            <a:r>
              <a:rPr lang="en-US" sz="1400"/>
              <a:t>Johnson’s pardons for former Confederates angered radicals who believed it undermined justice and equality.</a:t>
            </a:r>
          </a:p>
          <a:p>
            <a:pPr marL="0" indent="0">
              <a:spcBef>
                <a:spcPts val="2500"/>
              </a:spcBef>
              <a:buFont typeface="Arial" panose="020B0604020202020204" pitchFamily="34" charset="0"/>
              <a:buNone/>
            </a:pPr>
            <a:r>
              <a:rPr lang="en-US" sz="1400" b="1"/>
              <a:t>Vetoes of Civil Rights Legislation</a:t>
            </a:r>
          </a:p>
          <a:p>
            <a:pPr marL="0" lvl="1" indent="0">
              <a:buFont typeface="Arial" panose="020B0604020202020204" pitchFamily="34" charset="0"/>
              <a:buNone/>
            </a:pPr>
            <a:r>
              <a:rPr lang="en-US" sz="1400"/>
              <a:t>Johnson vetoed key civil rights laws, prompting fierce opposition from radicals advocating for equality.</a:t>
            </a:r>
          </a:p>
        </p:txBody>
      </p:sp>
    </p:spTree>
    <p:extLst>
      <p:ext uri="{BB962C8B-B14F-4D97-AF65-F5344CB8AC3E}">
        <p14:creationId xmlns:p14="http://schemas.microsoft.com/office/powerpoint/2010/main" val="3494603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4C1F-696A-957D-8DF0-B20F4CD8951B}"/>
              </a:ext>
            </a:extLst>
          </p:cNvPr>
          <p:cNvSpPr>
            <a:spLocks noGrp="1"/>
          </p:cNvSpPr>
          <p:nvPr>
            <p:ph type="title"/>
          </p:nvPr>
        </p:nvSpPr>
        <p:spPr>
          <a:xfrm>
            <a:off x="1269357" y="891251"/>
            <a:ext cx="9653286" cy="1158254"/>
          </a:xfrm>
        </p:spPr>
        <p:txBody>
          <a:bodyPr anchor="b">
            <a:normAutofit/>
          </a:bodyPr>
          <a:lstStyle/>
          <a:p>
            <a:r>
              <a:rPr lang="en-US"/>
              <a:t>Efforts to Limit Presidential Power: The Tenure of Office Act</a:t>
            </a:r>
          </a:p>
        </p:txBody>
      </p:sp>
      <p:pic>
        <p:nvPicPr>
          <p:cNvPr id="5" name="Content Placeholder 4" descr="Closeup Shot of the US Constitutionsee also:">
            <a:extLst>
              <a:ext uri="{FF2B5EF4-FFF2-40B4-BE49-F238E27FC236}">
                <a16:creationId xmlns:a16="http://schemas.microsoft.com/office/drawing/2014/main" id="{7751D250-8543-4EC8-912E-DEADA074CDAE}"/>
              </a:ext>
            </a:extLst>
          </p:cNvPr>
          <p:cNvPicPr>
            <a:picLocks noGrp="1" noChangeAspect="1"/>
          </p:cNvPicPr>
          <p:nvPr>
            <p:ph sz="half" idx="13"/>
          </p:nvPr>
        </p:nvPicPr>
        <p:blipFill>
          <a:blip r:embed="rId3"/>
          <a:srcRect l="9323" r="14397" b="-2"/>
          <a:stretch>
            <a:fillRect/>
          </a:stretch>
        </p:blipFill>
        <p:spPr>
          <a:xfrm>
            <a:off x="1400540" y="2257062"/>
            <a:ext cx="4062711" cy="3541853"/>
          </a:xfrm>
          <a:prstGeom prst="rect">
            <a:avLst/>
          </a:prstGeom>
          <a:noFill/>
        </p:spPr>
      </p:pic>
      <p:sp>
        <p:nvSpPr>
          <p:cNvPr id="4" name="Content Placeholder 3">
            <a:extLst>
              <a:ext uri="{FF2B5EF4-FFF2-40B4-BE49-F238E27FC236}">
                <a16:creationId xmlns:a16="http://schemas.microsoft.com/office/drawing/2014/main" id="{5F74A9BA-1331-BDB0-AEB8-FFA592E19A1E}"/>
              </a:ext>
            </a:extLst>
          </p:cNvPr>
          <p:cNvSpPr>
            <a:spLocks noGrp="1"/>
          </p:cNvSpPr>
          <p:nvPr>
            <p:ph sz="half"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88311" y="2257061"/>
            <a:ext cx="4203151" cy="3541853"/>
          </a:xfrm>
        </p:spPr>
        <p:txBody>
          <a:bodyPr>
            <a:normAutofit/>
          </a:bodyPr>
          <a:lstStyle/>
          <a:p>
            <a:pPr marL="0" indent="0">
              <a:spcBef>
                <a:spcPts val="2500"/>
              </a:spcBef>
              <a:buFont typeface="Arial" panose="020B0604020202020204" pitchFamily="34" charset="0"/>
              <a:buNone/>
            </a:pPr>
            <a:r>
              <a:rPr lang="en-US" sz="1400" b="1"/>
              <a:t>Purpose of the Act</a:t>
            </a:r>
          </a:p>
          <a:p>
            <a:pPr marL="0" lvl="1" indent="0">
              <a:buFont typeface="Arial" panose="020B0604020202020204" pitchFamily="34" charset="0"/>
              <a:buNone/>
            </a:pPr>
            <a:r>
              <a:rPr lang="en-US" sz="1400"/>
              <a:t>The Tenure of Office Act was designed to limit the president's power to remove appointed officials without Senate approval.</a:t>
            </a:r>
          </a:p>
          <a:p>
            <a:pPr marL="0" indent="0">
              <a:spcBef>
                <a:spcPts val="2500"/>
              </a:spcBef>
              <a:buFont typeface="Arial" panose="020B0604020202020204" pitchFamily="34" charset="0"/>
              <a:buNone/>
            </a:pPr>
            <a:r>
              <a:rPr lang="en-US" sz="1400" b="1"/>
              <a:t>Conflict with Radical Republicans</a:t>
            </a:r>
          </a:p>
          <a:p>
            <a:pPr marL="0" lvl="1" indent="0">
              <a:buFont typeface="Arial" panose="020B0604020202020204" pitchFamily="34" charset="0"/>
              <a:buNone/>
            </a:pPr>
            <a:r>
              <a:rPr lang="en-US" sz="1400"/>
              <a:t>The Act intensified the struggle between President Johnson and Radical Republicans in Congress during Reconstruction.</a:t>
            </a:r>
          </a:p>
        </p:txBody>
      </p:sp>
    </p:spTree>
    <p:extLst>
      <p:ext uri="{BB962C8B-B14F-4D97-AF65-F5344CB8AC3E}">
        <p14:creationId xmlns:p14="http://schemas.microsoft.com/office/powerpoint/2010/main" val="3280266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1F88B-F8C1-82CC-96D5-27ACCC988789}"/>
              </a:ext>
            </a:extLst>
          </p:cNvPr>
          <p:cNvSpPr>
            <a:spLocks noGrp="1"/>
          </p:cNvSpPr>
          <p:nvPr>
            <p:ph type="title"/>
          </p:nvPr>
        </p:nvSpPr>
        <p:spPr>
          <a:xfrm>
            <a:off x="1269357" y="891251"/>
            <a:ext cx="9653286" cy="1158254"/>
          </a:xfrm>
        </p:spPr>
        <p:txBody>
          <a:bodyPr anchor="b">
            <a:normAutofit/>
          </a:bodyPr>
          <a:lstStyle/>
          <a:p>
            <a:r>
              <a:rPr lang="en-US"/>
              <a:t>The Impeachment of Andrew Johnson and Its Aftermath</a:t>
            </a:r>
          </a:p>
        </p:txBody>
      </p:sp>
      <p:pic>
        <p:nvPicPr>
          <p:cNvPr id="5" name="Content Placeholder 4" descr="Beautiful Courtroom in Red River County Texas Courthouse, in North-East Texas town of Clarksville.   Built in 1885.  (To see all my Texas Courthouses, click here)">
            <a:extLst>
              <a:ext uri="{FF2B5EF4-FFF2-40B4-BE49-F238E27FC236}">
                <a16:creationId xmlns:a16="http://schemas.microsoft.com/office/drawing/2014/main" id="{ABB58765-2A2D-48F8-A6A6-50348989A31E}"/>
              </a:ext>
            </a:extLst>
          </p:cNvPr>
          <p:cNvPicPr>
            <a:picLocks noGrp="1" noChangeAspect="1"/>
          </p:cNvPicPr>
          <p:nvPr>
            <p:ph sz="half" idx="13"/>
          </p:nvPr>
        </p:nvPicPr>
        <p:blipFill>
          <a:blip r:embed="rId3"/>
          <a:srcRect l="6833" r="16599" b="-3"/>
          <a:stretch>
            <a:fillRect/>
          </a:stretch>
        </p:blipFill>
        <p:spPr>
          <a:xfrm>
            <a:off x="1400540" y="2257062"/>
            <a:ext cx="4062711" cy="3541853"/>
          </a:xfrm>
          <a:prstGeom prst="rect">
            <a:avLst/>
          </a:prstGeom>
          <a:noFill/>
        </p:spPr>
      </p:pic>
      <p:sp>
        <p:nvSpPr>
          <p:cNvPr id="4" name="Content Placeholder 3">
            <a:extLst>
              <a:ext uri="{FF2B5EF4-FFF2-40B4-BE49-F238E27FC236}">
                <a16:creationId xmlns:a16="http://schemas.microsoft.com/office/drawing/2014/main" id="{628B2576-773C-38A3-7984-49E3F7F0FE84}"/>
              </a:ext>
            </a:extLst>
          </p:cNvPr>
          <p:cNvSpPr>
            <a:spLocks noGrp="1"/>
          </p:cNvSpPr>
          <p:nvPr>
            <p:ph sz="half"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88311" y="2257061"/>
            <a:ext cx="4203151" cy="3541853"/>
          </a:xfrm>
        </p:spPr>
        <p:txBody>
          <a:bodyPr>
            <a:normAutofit/>
          </a:bodyPr>
          <a:lstStyle/>
          <a:p>
            <a:pPr marL="0" indent="0">
              <a:spcBef>
                <a:spcPts val="2500"/>
              </a:spcBef>
              <a:buFont typeface="Arial" panose="020B0604020202020204" pitchFamily="34" charset="0"/>
              <a:buNone/>
            </a:pPr>
            <a:r>
              <a:rPr lang="en-US" sz="1300" b="1"/>
              <a:t>Cause of Impeachment</a:t>
            </a:r>
          </a:p>
          <a:p>
            <a:pPr marL="0" lvl="1" indent="0">
              <a:buFont typeface="Arial" panose="020B0604020202020204" pitchFamily="34" charset="0"/>
              <a:buNone/>
            </a:pPr>
            <a:r>
              <a:rPr lang="en-US" sz="1300"/>
              <a:t>Johnson was impeached for violating the Tenure of Office Act by removing a cabinet member without Senate approval.</a:t>
            </a:r>
          </a:p>
          <a:p>
            <a:pPr marL="0" indent="0">
              <a:spcBef>
                <a:spcPts val="2500"/>
              </a:spcBef>
              <a:buFont typeface="Arial" panose="020B0604020202020204" pitchFamily="34" charset="0"/>
              <a:buNone/>
            </a:pPr>
            <a:r>
              <a:rPr lang="en-US" sz="1300" b="1"/>
              <a:t>Impeachment Trial Outcome</a:t>
            </a:r>
          </a:p>
          <a:p>
            <a:pPr marL="0" lvl="1" indent="0">
              <a:buFont typeface="Arial" panose="020B0604020202020204" pitchFamily="34" charset="0"/>
              <a:buNone/>
            </a:pPr>
            <a:r>
              <a:rPr lang="en-US" sz="1300"/>
              <a:t>Johnson narrowly avoided removal from office, surviving by a single Senate vote, highlighting political tensions.</a:t>
            </a:r>
          </a:p>
          <a:p>
            <a:pPr marL="0" indent="0">
              <a:spcBef>
                <a:spcPts val="2500"/>
              </a:spcBef>
              <a:buFont typeface="Arial" panose="020B0604020202020204" pitchFamily="34" charset="0"/>
              <a:buNone/>
            </a:pPr>
            <a:r>
              <a:rPr lang="en-US" sz="1300" b="1"/>
              <a:t>Political Division Impact</a:t>
            </a:r>
          </a:p>
          <a:p>
            <a:pPr marL="0" lvl="1" indent="0">
              <a:buFont typeface="Arial" panose="020B0604020202020204" pitchFamily="34" charset="0"/>
              <a:buNone/>
            </a:pPr>
            <a:r>
              <a:rPr lang="en-US" sz="1300"/>
              <a:t>The impeachment underscored deep political divisions during the Reconstruction era in the United States.</a:t>
            </a:r>
          </a:p>
        </p:txBody>
      </p:sp>
    </p:spTree>
    <p:extLst>
      <p:ext uri="{BB962C8B-B14F-4D97-AF65-F5344CB8AC3E}">
        <p14:creationId xmlns:p14="http://schemas.microsoft.com/office/powerpoint/2010/main" val="52778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Custom">
  <a:themeElements>
    <a:clrScheme name="TM10081922">
      <a:dk1>
        <a:srgbClr val="000000"/>
      </a:dk1>
      <a:lt1>
        <a:srgbClr val="FFFFFF"/>
      </a:lt1>
      <a:dk2>
        <a:srgbClr val="435369"/>
      </a:dk2>
      <a:lt2>
        <a:srgbClr val="E7E5E5"/>
      </a:lt2>
      <a:accent1>
        <a:srgbClr val="F2E5D8"/>
      </a:accent1>
      <a:accent2>
        <a:srgbClr val="8C3A27"/>
      </a:accent2>
      <a:accent3>
        <a:srgbClr val="F0C8BC"/>
      </a:accent3>
      <a:accent4>
        <a:srgbClr val="D9A390"/>
      </a:accent4>
      <a:accent5>
        <a:srgbClr val="FFF6F4"/>
      </a:accent5>
      <a:accent6>
        <a:srgbClr val="183F1E"/>
      </a:accent6>
      <a:hlink>
        <a:srgbClr val="467886"/>
      </a:hlink>
      <a:folHlink>
        <a:srgbClr val="96607D"/>
      </a:folHlink>
    </a:clrScheme>
    <a:fontScheme name="Custom 100">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10081922_Win32_SL_V4" id="{CCBED28E-3218-45D8-920F-A2D91CCE8680}" vid="{A1C6549C-A185-4AC8-97B3-DFFFA73555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FAF1DBB7-4BA2-49E3-BEC8-A38406CA5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2D96AF-4C9E-4DD0-A165-CD22BB87D090}">
  <ds:schemaRefs>
    <ds:schemaRef ds:uri="http://schemas.microsoft.com/sharepoint/v3/contenttype/forms"/>
  </ds:schemaRefs>
</ds:datastoreItem>
</file>

<file path=customXml/itemProps3.xml><?xml version="1.0" encoding="utf-8"?>
<ds:datastoreItem xmlns:ds="http://schemas.openxmlformats.org/officeDocument/2006/customXml" ds:itemID="{AA349358-775F-4CF9-9AE6-33A7901637E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{47D705DE-E3D7-4E14-8559-0663EA434E1E}TF96423eb0-8e02-4a99-b83b-bc60d19202d5328e4d86_win32-c07ae754e67e</Template>
  <TotalTime>6</TotalTime>
  <Words>1073</Words>
  <Application>Microsoft Office PowerPoint</Application>
  <PresentationFormat>Widescreen</PresentationFormat>
  <Paragraphs>86</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Arial</vt:lpstr>
      <vt:lpstr>Calibri</vt:lpstr>
      <vt:lpstr>Quire Sans Pro Light</vt:lpstr>
      <vt:lpstr>Tisa Offc Serif Pro</vt:lpstr>
      <vt:lpstr>Custom</vt:lpstr>
      <vt:lpstr>The Radical Republicans: Leaders, Beliefs, and Their Revolt Against President Andrew Johnson</vt:lpstr>
      <vt:lpstr>Who Were the Radical Republicans?</vt:lpstr>
      <vt:lpstr>Key Leaders and Prominent Figures</vt:lpstr>
      <vt:lpstr>Political Origins and Rise Within the Republican Party</vt:lpstr>
      <vt:lpstr>Distinction From Moderate Republicans</vt:lpstr>
      <vt:lpstr>The Revolt Against President Andrew Johnson</vt:lpstr>
      <vt:lpstr>Conflicts over Johnson’s Reconstruction Policies</vt:lpstr>
      <vt:lpstr>Efforts to Limit Presidential Power: The Tenure of Office Act</vt:lpstr>
      <vt:lpstr>The Impeachment of Andrew Johnson and Its Aftermath</vt:lpstr>
      <vt:lpstr>Legacy and Impact of the Radical Republicans</vt:lpstr>
      <vt:lpstr>Long-Term Effects on Reconstruction</vt:lpstr>
      <vt:lpstr>Influence on Civil Rights Legislation</vt:lpstr>
      <vt:lpstr>Historical Evaluation of Their Successes and Failures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Donald Gadberry</dc:creator>
  <cp:lastModifiedBy>Donald Gadberry</cp:lastModifiedBy>
  <cp:revision>1</cp:revision>
  <dcterms:created xsi:type="dcterms:W3CDTF">2025-09-26T14:25:30Z</dcterms:created>
  <dcterms:modified xsi:type="dcterms:W3CDTF">2025-09-26T14:39:36Z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