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Whig Party in the U.S.: History, Ideology, and Key Figures" id="{D1D580BB-FD50-4DAC-AB00-54ED02FF6834}">
          <p14:sldIdLst>
            <p14:sldId id="2561"/>
            <p14:sldId id="2562"/>
          </p14:sldIdLst>
        </p14:section>
        <p14:section name="Origins and Timeline of the Whig Party" id="{1EC525A3-F8E4-4052-A750-D05387008635}">
          <p14:sldIdLst>
            <p14:sldId id="2563"/>
            <p14:sldId id="2564"/>
            <p14:sldId id="2565"/>
            <p14:sldId id="2566"/>
          </p14:sldIdLst>
        </p14:section>
        <p14:section name="Political Platform and Ideology" id="{706170A6-DCE9-4C3B-AC41-6C8CA0F162F3}">
          <p14:sldIdLst>
            <p14:sldId id="2567"/>
            <p14:sldId id="2568"/>
            <p14:sldId id="2569"/>
            <p14:sldId id="2570"/>
          </p14:sldIdLst>
        </p14:section>
        <p14:section name="Prominent Figures of the Whig Party" id="{40847D40-2211-49B1-B4FD-599B2E60EA9A}">
          <p14:sldIdLst>
            <p14:sldId id="2571"/>
            <p14:sldId id="2572"/>
            <p14:sldId id="2573"/>
            <p14:sldId id="2574"/>
          </p14:sldIdLst>
        </p14:section>
        <p14:section name="Presidents and Vice Presidents From the Whig Party" id="{A2937674-C8F5-4D8C-A25A-8CCD88114F64}">
          <p14:sldIdLst>
            <p14:sldId id="2575"/>
            <p14:sldId id="2576"/>
            <p14:sldId id="2577"/>
            <p14:sldId id="2578"/>
          </p14:sldIdLst>
        </p14:section>
        <p14:section name="Conclusion" id="{0B8749A9-0961-4DF9-BF83-C9D03503B1E4}">
          <p14:sldIdLst>
            <p14:sldId id="2579"/>
          </p14:sldIdLst>
        </p14:section>
      </p14:sectionLst>
    </p:ex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5394" autoAdjust="0"/>
  </p:normalViewPr>
  <p:slideViewPr>
    <p:cSldViewPr snapToGrid="0">
      <p:cViewPr varScale="1">
        <p:scale>
          <a:sx n="51" d="100"/>
          <a:sy n="51" d="100"/>
        </p:scale>
        <p:origin x="1256" y="216"/>
      </p:cViewPr>
      <p:guideLst>
        <p:guide orient="horz" pos="1416"/>
        <p:guide orient="horz" pos="1008"/>
        <p:guide pos="3840"/>
      </p:guideLst>
    </p:cSldViewPr>
  </p:slideViewPr>
  <p:outlineViewPr>
    <p:cViewPr>
      <p:scale>
        <a:sx n="33" d="100"/>
        <a:sy n="33" d="100"/>
      </p:scale>
      <p:origin x="0" y="-10368"/>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E2F93-46C9-4CF9-A5BE-E7A37E002298}"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58E563DF-6E3F-4DD7-9905-B4041F01EEAA}">
      <dgm:prSet/>
      <dgm:spPr/>
      <dgm:t>
        <a:bodyPr/>
        <a:lstStyle/>
        <a:p>
          <a:pPr>
            <a:lnSpc>
              <a:spcPct val="100000"/>
            </a:lnSpc>
            <a:defRPr b="1"/>
          </a:pPr>
          <a:r>
            <a:rPr lang="en-US"/>
            <a:t>Role of the Whig Party</a:t>
          </a:r>
        </a:p>
      </dgm:t>
    </dgm:pt>
    <dgm:pt modelId="{31EF0F47-7D38-43CE-9BA7-832D7C2C47B1}" type="parTrans" cxnId="{A2F1A157-36DC-469D-A34E-B5A5FAF0EA24}">
      <dgm:prSet/>
      <dgm:spPr/>
      <dgm:t>
        <a:bodyPr/>
        <a:lstStyle/>
        <a:p>
          <a:endParaRPr lang="en-US"/>
        </a:p>
      </dgm:t>
    </dgm:pt>
    <dgm:pt modelId="{633508B3-797E-4FB8-8D04-157D0724A103}" type="sibTrans" cxnId="{A2F1A157-36DC-469D-A34E-B5A5FAF0EA24}">
      <dgm:prSet/>
      <dgm:spPr/>
      <dgm:t>
        <a:bodyPr/>
        <a:lstStyle/>
        <a:p>
          <a:pPr>
            <a:lnSpc>
              <a:spcPct val="100000"/>
            </a:lnSpc>
            <a:defRPr b="1"/>
          </a:pPr>
          <a:endParaRPr lang="en-US"/>
        </a:p>
      </dgm:t>
    </dgm:pt>
    <dgm:pt modelId="{882388CE-04EA-4273-AD55-5F4E3C377B4F}">
      <dgm:prSet/>
      <dgm:spPr/>
      <dgm:t>
        <a:bodyPr/>
        <a:lstStyle/>
        <a:p>
          <a:pPr>
            <a:lnSpc>
              <a:spcPct val="100000"/>
            </a:lnSpc>
          </a:pPr>
          <a:r>
            <a:rPr lang="en-US"/>
            <a:t>The Whig Party was instrumental in shaping 19th-century American politics, influencing major political shifts and events.</a:t>
          </a:r>
        </a:p>
      </dgm:t>
    </dgm:pt>
    <dgm:pt modelId="{68865A70-A1FD-4C28-A38B-6516E7D6B535}" type="parTrans" cxnId="{893A7703-105B-4E7D-B64F-A95115CB0BB1}">
      <dgm:prSet/>
      <dgm:spPr/>
      <dgm:t>
        <a:bodyPr/>
        <a:lstStyle/>
        <a:p>
          <a:endParaRPr lang="en-US"/>
        </a:p>
      </dgm:t>
    </dgm:pt>
    <dgm:pt modelId="{1C562376-998A-4C4E-95FB-D451390C7993}" type="sibTrans" cxnId="{893A7703-105B-4E7D-B64F-A95115CB0BB1}">
      <dgm:prSet/>
      <dgm:spPr/>
      <dgm:t>
        <a:bodyPr/>
        <a:lstStyle/>
        <a:p>
          <a:endParaRPr lang="en-US"/>
        </a:p>
      </dgm:t>
    </dgm:pt>
    <dgm:pt modelId="{0F03A084-046B-40D0-9604-0DF6D2F65391}">
      <dgm:prSet/>
      <dgm:spPr/>
      <dgm:t>
        <a:bodyPr/>
        <a:lstStyle/>
        <a:p>
          <a:pPr>
            <a:lnSpc>
              <a:spcPct val="100000"/>
            </a:lnSpc>
            <a:defRPr b="1"/>
          </a:pPr>
          <a:r>
            <a:rPr lang="en-US"/>
            <a:t>Diverse Ideology</a:t>
          </a:r>
        </a:p>
      </dgm:t>
    </dgm:pt>
    <dgm:pt modelId="{578E896B-8316-4D20-8317-69A64D71CF44}" type="parTrans" cxnId="{212E86CB-E2ED-43D9-9D37-5D5F2545E0A4}">
      <dgm:prSet/>
      <dgm:spPr/>
      <dgm:t>
        <a:bodyPr/>
        <a:lstStyle/>
        <a:p>
          <a:endParaRPr lang="en-US"/>
        </a:p>
      </dgm:t>
    </dgm:pt>
    <dgm:pt modelId="{BE0954DC-3E3F-4601-9F7D-3D700150954C}" type="sibTrans" cxnId="{212E86CB-E2ED-43D9-9D37-5D5F2545E0A4}">
      <dgm:prSet/>
      <dgm:spPr/>
      <dgm:t>
        <a:bodyPr/>
        <a:lstStyle/>
        <a:p>
          <a:pPr>
            <a:lnSpc>
              <a:spcPct val="100000"/>
            </a:lnSpc>
            <a:defRPr b="1"/>
          </a:pPr>
          <a:endParaRPr lang="en-US"/>
        </a:p>
      </dgm:t>
    </dgm:pt>
    <dgm:pt modelId="{BAA9AF69-1D9D-41DC-A28F-F217F32B3B06}">
      <dgm:prSet/>
      <dgm:spPr/>
      <dgm:t>
        <a:bodyPr/>
        <a:lstStyle/>
        <a:p>
          <a:pPr>
            <a:lnSpc>
              <a:spcPct val="100000"/>
            </a:lnSpc>
          </a:pPr>
          <a:r>
            <a:rPr lang="en-US"/>
            <a:t>The diverse ideology of the Whig Party encompassed various political beliefs, contributing to its unique place in American history.</a:t>
          </a:r>
        </a:p>
      </dgm:t>
    </dgm:pt>
    <dgm:pt modelId="{67EFA38A-1B3A-4C43-B9C7-501017B3FEF6}" type="parTrans" cxnId="{73C9A5FF-B270-4BC1-B1EE-5D2917780058}">
      <dgm:prSet/>
      <dgm:spPr/>
      <dgm:t>
        <a:bodyPr/>
        <a:lstStyle/>
        <a:p>
          <a:endParaRPr lang="en-US"/>
        </a:p>
      </dgm:t>
    </dgm:pt>
    <dgm:pt modelId="{1889E788-64F6-4E9D-8EC4-5C55CEBC417D}" type="sibTrans" cxnId="{73C9A5FF-B270-4BC1-B1EE-5D2917780058}">
      <dgm:prSet/>
      <dgm:spPr/>
      <dgm:t>
        <a:bodyPr/>
        <a:lstStyle/>
        <a:p>
          <a:endParaRPr lang="en-US"/>
        </a:p>
      </dgm:t>
    </dgm:pt>
    <dgm:pt modelId="{04C30377-F47B-4722-ADB8-96C2AF36E6F2}">
      <dgm:prSet/>
      <dgm:spPr/>
      <dgm:t>
        <a:bodyPr/>
        <a:lstStyle/>
        <a:p>
          <a:pPr>
            <a:lnSpc>
              <a:spcPct val="100000"/>
            </a:lnSpc>
            <a:defRPr b="1"/>
          </a:pPr>
          <a:r>
            <a:rPr lang="en-US"/>
            <a:t>Prominent Figures</a:t>
          </a:r>
        </a:p>
      </dgm:t>
    </dgm:pt>
    <dgm:pt modelId="{78FD4073-0407-4702-A5D5-2CB760922C7B}" type="parTrans" cxnId="{42E81D0F-B31C-40E2-BDC9-FF173617867B}">
      <dgm:prSet/>
      <dgm:spPr/>
      <dgm:t>
        <a:bodyPr/>
        <a:lstStyle/>
        <a:p>
          <a:endParaRPr lang="en-US"/>
        </a:p>
      </dgm:t>
    </dgm:pt>
    <dgm:pt modelId="{EB033CAE-9D00-4DCE-9BBD-E16147D289AD}" type="sibTrans" cxnId="{42E81D0F-B31C-40E2-BDC9-FF173617867B}">
      <dgm:prSet/>
      <dgm:spPr/>
      <dgm:t>
        <a:bodyPr/>
        <a:lstStyle/>
        <a:p>
          <a:pPr>
            <a:lnSpc>
              <a:spcPct val="100000"/>
            </a:lnSpc>
            <a:defRPr b="1"/>
          </a:pPr>
          <a:endParaRPr lang="en-US"/>
        </a:p>
      </dgm:t>
    </dgm:pt>
    <dgm:pt modelId="{84339ECB-F646-4777-AB49-9A4C0B24C06A}">
      <dgm:prSet/>
      <dgm:spPr/>
      <dgm:t>
        <a:bodyPr/>
        <a:lstStyle/>
        <a:p>
          <a:pPr>
            <a:lnSpc>
              <a:spcPct val="100000"/>
            </a:lnSpc>
          </a:pPr>
          <a:r>
            <a:rPr lang="en-US"/>
            <a:t>The Whig Party was home to many prominent figures who played significant roles in shaping policies and political discourse.</a:t>
          </a:r>
        </a:p>
      </dgm:t>
    </dgm:pt>
    <dgm:pt modelId="{AC4D09BC-36E8-453D-93D5-7710FBDDB2E5}" type="parTrans" cxnId="{5784CBD7-255D-4F90-8353-CA493CB67280}">
      <dgm:prSet/>
      <dgm:spPr/>
      <dgm:t>
        <a:bodyPr/>
        <a:lstStyle/>
        <a:p>
          <a:endParaRPr lang="en-US"/>
        </a:p>
      </dgm:t>
    </dgm:pt>
    <dgm:pt modelId="{AA9465F5-6F9B-43EF-A2EA-F9BE4C9D50DC}" type="sibTrans" cxnId="{5784CBD7-255D-4F90-8353-CA493CB67280}">
      <dgm:prSet/>
      <dgm:spPr/>
      <dgm:t>
        <a:bodyPr/>
        <a:lstStyle/>
        <a:p>
          <a:endParaRPr lang="en-US"/>
        </a:p>
      </dgm:t>
    </dgm:pt>
    <dgm:pt modelId="{9EB255BD-2B51-441B-A451-170B418E6209}">
      <dgm:prSet/>
      <dgm:spPr/>
      <dgm:t>
        <a:bodyPr/>
        <a:lstStyle/>
        <a:p>
          <a:pPr>
            <a:lnSpc>
              <a:spcPct val="100000"/>
            </a:lnSpc>
            <a:defRPr b="1"/>
          </a:pPr>
          <a:r>
            <a:rPr lang="en-US"/>
            <a:t>Lasting Impacts</a:t>
          </a:r>
        </a:p>
      </dgm:t>
    </dgm:pt>
    <dgm:pt modelId="{686E346C-DB95-4F18-96DE-CACD8A1501C2}" type="parTrans" cxnId="{F09CF080-173E-4595-B02E-D91C88E093CE}">
      <dgm:prSet/>
      <dgm:spPr/>
      <dgm:t>
        <a:bodyPr/>
        <a:lstStyle/>
        <a:p>
          <a:endParaRPr lang="en-US"/>
        </a:p>
      </dgm:t>
    </dgm:pt>
    <dgm:pt modelId="{F80E482C-63FD-44DB-87B4-5333D5AFBF7A}" type="sibTrans" cxnId="{F09CF080-173E-4595-B02E-D91C88E093CE}">
      <dgm:prSet/>
      <dgm:spPr/>
      <dgm:t>
        <a:bodyPr/>
        <a:lstStyle/>
        <a:p>
          <a:endParaRPr lang="en-US"/>
        </a:p>
      </dgm:t>
    </dgm:pt>
    <dgm:pt modelId="{4ED38870-B23E-46BE-A644-85CDBFDA9F20}">
      <dgm:prSet/>
      <dgm:spPr/>
      <dgm:t>
        <a:bodyPr/>
        <a:lstStyle/>
        <a:p>
          <a:pPr>
            <a:lnSpc>
              <a:spcPct val="100000"/>
            </a:lnSpc>
          </a:pPr>
          <a:r>
            <a:rPr lang="en-US"/>
            <a:t>The Whig Party's initiatives have had lasting impacts on the political landscape of the United States, influencing future parties and policies.</a:t>
          </a:r>
        </a:p>
      </dgm:t>
    </dgm:pt>
    <dgm:pt modelId="{513AA435-8E5B-4A8E-8E07-CA5755D39E5A}" type="parTrans" cxnId="{AC6EECB1-4541-4131-97D6-555B7645159F}">
      <dgm:prSet/>
      <dgm:spPr/>
      <dgm:t>
        <a:bodyPr/>
        <a:lstStyle/>
        <a:p>
          <a:endParaRPr lang="en-US"/>
        </a:p>
      </dgm:t>
    </dgm:pt>
    <dgm:pt modelId="{F5E9C45F-DD1D-4F5A-A0EC-A3694DB4A120}" type="sibTrans" cxnId="{AC6EECB1-4541-4131-97D6-555B7645159F}">
      <dgm:prSet/>
      <dgm:spPr/>
      <dgm:t>
        <a:bodyPr/>
        <a:lstStyle/>
        <a:p>
          <a:endParaRPr lang="en-US"/>
        </a:p>
      </dgm:t>
    </dgm:pt>
    <dgm:pt modelId="{059ECA55-5B74-43FC-87D9-A7682FD22A3B}" type="pres">
      <dgm:prSet presAssocID="{6B0E2F93-46C9-4CF9-A5BE-E7A37E002298}" presName="Name0" presStyleCnt="0">
        <dgm:presLayoutVars>
          <dgm:dir/>
          <dgm:resizeHandles val="exact"/>
        </dgm:presLayoutVars>
      </dgm:prSet>
      <dgm:spPr/>
    </dgm:pt>
    <dgm:pt modelId="{F4193112-4AA3-4721-95B6-F961B6C140D0}" type="pres">
      <dgm:prSet presAssocID="{58E563DF-6E3F-4DD7-9905-B4041F01EEAA}" presName="compNode" presStyleCnt="0"/>
      <dgm:spPr/>
    </dgm:pt>
    <dgm:pt modelId="{78B38CB1-E1D3-416A-9FA8-9EE36A6D052B}" type="pres">
      <dgm:prSet presAssocID="{58E563DF-6E3F-4DD7-9905-B4041F01EEAA}" presName="pictRect" presStyleLbl="revTx" presStyleIdx="0" presStyleCnt="8">
        <dgm:presLayoutVars>
          <dgm:chMax val="0"/>
          <dgm:bulletEnabled/>
        </dgm:presLayoutVars>
      </dgm:prSet>
      <dgm:spPr/>
    </dgm:pt>
    <dgm:pt modelId="{7F65A106-4FDA-4934-9902-779EDB9029F4}" type="pres">
      <dgm:prSet presAssocID="{58E563DF-6E3F-4DD7-9905-B4041F01EEAA}" presName="textRect" presStyleLbl="revTx" presStyleIdx="1" presStyleCnt="8">
        <dgm:presLayoutVars>
          <dgm:bulletEnabled/>
        </dgm:presLayoutVars>
      </dgm:prSet>
      <dgm:spPr/>
    </dgm:pt>
    <dgm:pt modelId="{1061812C-2A0B-4F1C-B7CD-385DBCDB0D20}" type="pres">
      <dgm:prSet presAssocID="{633508B3-797E-4FB8-8D04-157D0724A103}" presName="sibTrans" presStyleLbl="sibTrans2D1" presStyleIdx="0" presStyleCnt="0"/>
      <dgm:spPr/>
    </dgm:pt>
    <dgm:pt modelId="{8DCFC431-8816-487F-A0F8-DB3A178DA701}" type="pres">
      <dgm:prSet presAssocID="{0F03A084-046B-40D0-9604-0DF6D2F65391}" presName="compNode" presStyleCnt="0"/>
      <dgm:spPr/>
    </dgm:pt>
    <dgm:pt modelId="{F1F68A58-6CAD-4636-95DE-A6EB06659C1A}" type="pres">
      <dgm:prSet presAssocID="{0F03A084-046B-40D0-9604-0DF6D2F65391}" presName="pictRect" presStyleLbl="revTx" presStyleIdx="2" presStyleCnt="8">
        <dgm:presLayoutVars>
          <dgm:chMax val="0"/>
          <dgm:bulletEnabled/>
        </dgm:presLayoutVars>
      </dgm:prSet>
      <dgm:spPr/>
    </dgm:pt>
    <dgm:pt modelId="{7CA5F0A0-7F38-4576-9D7D-E60249A4247B}" type="pres">
      <dgm:prSet presAssocID="{0F03A084-046B-40D0-9604-0DF6D2F65391}" presName="textRect" presStyleLbl="revTx" presStyleIdx="3" presStyleCnt="8">
        <dgm:presLayoutVars>
          <dgm:bulletEnabled/>
        </dgm:presLayoutVars>
      </dgm:prSet>
      <dgm:spPr/>
    </dgm:pt>
    <dgm:pt modelId="{0DC80825-8B41-4D30-97E4-738EC06E2F17}" type="pres">
      <dgm:prSet presAssocID="{BE0954DC-3E3F-4601-9F7D-3D700150954C}" presName="sibTrans" presStyleLbl="sibTrans2D1" presStyleIdx="0" presStyleCnt="0"/>
      <dgm:spPr/>
    </dgm:pt>
    <dgm:pt modelId="{9D27E2EA-D781-4156-AE47-278FC3BF4E86}" type="pres">
      <dgm:prSet presAssocID="{04C30377-F47B-4722-ADB8-96C2AF36E6F2}" presName="compNode" presStyleCnt="0"/>
      <dgm:spPr/>
    </dgm:pt>
    <dgm:pt modelId="{958936CF-317C-47AF-BDA4-4648A2E163B2}" type="pres">
      <dgm:prSet presAssocID="{04C30377-F47B-4722-ADB8-96C2AF36E6F2}" presName="pictRect" presStyleLbl="revTx" presStyleIdx="4" presStyleCnt="8">
        <dgm:presLayoutVars>
          <dgm:chMax val="0"/>
          <dgm:bulletEnabled/>
        </dgm:presLayoutVars>
      </dgm:prSet>
      <dgm:spPr/>
    </dgm:pt>
    <dgm:pt modelId="{A4E8371E-E914-4C42-8761-DD1480C84042}" type="pres">
      <dgm:prSet presAssocID="{04C30377-F47B-4722-ADB8-96C2AF36E6F2}" presName="textRect" presStyleLbl="revTx" presStyleIdx="5" presStyleCnt="8">
        <dgm:presLayoutVars>
          <dgm:bulletEnabled/>
        </dgm:presLayoutVars>
      </dgm:prSet>
      <dgm:spPr/>
    </dgm:pt>
    <dgm:pt modelId="{EE089320-FFCA-4BC0-A669-959C2C4B0BA6}" type="pres">
      <dgm:prSet presAssocID="{EB033CAE-9D00-4DCE-9BBD-E16147D289AD}" presName="sibTrans" presStyleLbl="sibTrans2D1" presStyleIdx="0" presStyleCnt="0"/>
      <dgm:spPr/>
    </dgm:pt>
    <dgm:pt modelId="{45FBF26D-AED7-4A51-A987-5E5E7785E4B8}" type="pres">
      <dgm:prSet presAssocID="{9EB255BD-2B51-441B-A451-170B418E6209}" presName="compNode" presStyleCnt="0"/>
      <dgm:spPr/>
    </dgm:pt>
    <dgm:pt modelId="{561C173F-8C30-474E-A341-D80CDC52506B}" type="pres">
      <dgm:prSet presAssocID="{9EB255BD-2B51-441B-A451-170B418E6209}" presName="pictRect" presStyleLbl="revTx" presStyleIdx="6" presStyleCnt="8">
        <dgm:presLayoutVars>
          <dgm:chMax val="0"/>
          <dgm:bulletEnabled/>
        </dgm:presLayoutVars>
      </dgm:prSet>
      <dgm:spPr/>
    </dgm:pt>
    <dgm:pt modelId="{B30F3291-668E-428B-8327-90AC366222AE}" type="pres">
      <dgm:prSet presAssocID="{9EB255BD-2B51-441B-A451-170B418E6209}" presName="textRect" presStyleLbl="revTx" presStyleIdx="7" presStyleCnt="8">
        <dgm:presLayoutVars>
          <dgm:bulletEnabled/>
        </dgm:presLayoutVars>
      </dgm:prSet>
      <dgm:spPr/>
    </dgm:pt>
  </dgm:ptLst>
  <dgm:cxnLst>
    <dgm:cxn modelId="{7089B502-30C9-4523-91AC-F82D93FEA99B}" type="presOf" srcId="{EB033CAE-9D00-4DCE-9BBD-E16147D289AD}" destId="{EE089320-FFCA-4BC0-A669-959C2C4B0BA6}" srcOrd="0" destOrd="0" presId="urn:microsoft.com/office/officeart/2024/3/layout/hArchList1"/>
    <dgm:cxn modelId="{893A7703-105B-4E7D-B64F-A95115CB0BB1}" srcId="{58E563DF-6E3F-4DD7-9905-B4041F01EEAA}" destId="{882388CE-04EA-4273-AD55-5F4E3C377B4F}" srcOrd="0" destOrd="0" parTransId="{68865A70-A1FD-4C28-A38B-6516E7D6B535}" sibTransId="{1C562376-998A-4C4E-95FB-D451390C7993}"/>
    <dgm:cxn modelId="{42E81D0F-B31C-40E2-BDC9-FF173617867B}" srcId="{6B0E2F93-46C9-4CF9-A5BE-E7A37E002298}" destId="{04C30377-F47B-4722-ADB8-96C2AF36E6F2}" srcOrd="2" destOrd="0" parTransId="{78FD4073-0407-4702-A5D5-2CB760922C7B}" sibTransId="{EB033CAE-9D00-4DCE-9BBD-E16147D289AD}"/>
    <dgm:cxn modelId="{642E0318-477E-4F8D-BDB6-D43E8F803398}" type="presOf" srcId="{6B0E2F93-46C9-4CF9-A5BE-E7A37E002298}" destId="{059ECA55-5B74-43FC-87D9-A7682FD22A3B}" srcOrd="0" destOrd="0" presId="urn:microsoft.com/office/officeart/2024/3/layout/hArchList1"/>
    <dgm:cxn modelId="{B88F9560-968E-454E-898B-43413FE7127D}" type="presOf" srcId="{633508B3-797E-4FB8-8D04-157D0724A103}" destId="{1061812C-2A0B-4F1C-B7CD-385DBCDB0D20}" srcOrd="0" destOrd="0" presId="urn:microsoft.com/office/officeart/2024/3/layout/hArchList1"/>
    <dgm:cxn modelId="{CD838542-F593-47DA-B1A9-069BB3D912FD}" type="presOf" srcId="{9EB255BD-2B51-441B-A451-170B418E6209}" destId="{561C173F-8C30-474E-A341-D80CDC52506B}" srcOrd="0" destOrd="0" presId="urn:microsoft.com/office/officeart/2024/3/layout/hArchList1"/>
    <dgm:cxn modelId="{C51BE36C-7298-4B04-97FA-DAD1DEACFCAE}" type="presOf" srcId="{BE0954DC-3E3F-4601-9F7D-3D700150954C}" destId="{0DC80825-8B41-4D30-97E4-738EC06E2F17}" srcOrd="0" destOrd="0" presId="urn:microsoft.com/office/officeart/2024/3/layout/hArchList1"/>
    <dgm:cxn modelId="{C11E104F-3E6F-4353-87F1-8E6A072F012E}" type="presOf" srcId="{58E563DF-6E3F-4DD7-9905-B4041F01EEAA}" destId="{78B38CB1-E1D3-416A-9FA8-9EE36A6D052B}" srcOrd="0" destOrd="0" presId="urn:microsoft.com/office/officeart/2024/3/layout/hArchList1"/>
    <dgm:cxn modelId="{D7400A53-4154-475E-BE5B-0CF9E15D714A}" type="presOf" srcId="{4ED38870-B23E-46BE-A644-85CDBFDA9F20}" destId="{B30F3291-668E-428B-8327-90AC366222AE}" srcOrd="0" destOrd="0" presId="urn:microsoft.com/office/officeart/2024/3/layout/hArchList1"/>
    <dgm:cxn modelId="{A2F1A157-36DC-469D-A34E-B5A5FAF0EA24}" srcId="{6B0E2F93-46C9-4CF9-A5BE-E7A37E002298}" destId="{58E563DF-6E3F-4DD7-9905-B4041F01EEAA}" srcOrd="0" destOrd="0" parTransId="{31EF0F47-7D38-43CE-9BA7-832D7C2C47B1}" sibTransId="{633508B3-797E-4FB8-8D04-157D0724A103}"/>
    <dgm:cxn modelId="{13FD417A-CDB9-411E-9DD1-108FC544AD3E}" type="presOf" srcId="{0F03A084-046B-40D0-9604-0DF6D2F65391}" destId="{F1F68A58-6CAD-4636-95DE-A6EB06659C1A}" srcOrd="0" destOrd="0" presId="urn:microsoft.com/office/officeart/2024/3/layout/hArchList1"/>
    <dgm:cxn modelId="{F09CF080-173E-4595-B02E-D91C88E093CE}" srcId="{6B0E2F93-46C9-4CF9-A5BE-E7A37E002298}" destId="{9EB255BD-2B51-441B-A451-170B418E6209}" srcOrd="3" destOrd="0" parTransId="{686E346C-DB95-4F18-96DE-CACD8A1501C2}" sibTransId="{F80E482C-63FD-44DB-87B4-5333D5AFBF7A}"/>
    <dgm:cxn modelId="{3C8D3498-5EB2-4E4C-8E00-664AC5B62D38}" type="presOf" srcId="{882388CE-04EA-4273-AD55-5F4E3C377B4F}" destId="{7F65A106-4FDA-4934-9902-779EDB9029F4}" srcOrd="0" destOrd="0" presId="urn:microsoft.com/office/officeart/2024/3/layout/hArchList1"/>
    <dgm:cxn modelId="{C34DC4A3-688E-4790-8D5F-75618349A9E5}" type="presOf" srcId="{84339ECB-F646-4777-AB49-9A4C0B24C06A}" destId="{A4E8371E-E914-4C42-8761-DD1480C84042}" srcOrd="0" destOrd="0" presId="urn:microsoft.com/office/officeart/2024/3/layout/hArchList1"/>
    <dgm:cxn modelId="{AC6EECB1-4541-4131-97D6-555B7645159F}" srcId="{9EB255BD-2B51-441B-A451-170B418E6209}" destId="{4ED38870-B23E-46BE-A644-85CDBFDA9F20}" srcOrd="0" destOrd="0" parTransId="{513AA435-8E5B-4A8E-8E07-CA5755D39E5A}" sibTransId="{F5E9C45F-DD1D-4F5A-A0EC-A3694DB4A120}"/>
    <dgm:cxn modelId="{212E86CB-E2ED-43D9-9D37-5D5F2545E0A4}" srcId="{6B0E2F93-46C9-4CF9-A5BE-E7A37E002298}" destId="{0F03A084-046B-40D0-9604-0DF6D2F65391}" srcOrd="1" destOrd="0" parTransId="{578E896B-8316-4D20-8317-69A64D71CF44}" sibTransId="{BE0954DC-3E3F-4601-9F7D-3D700150954C}"/>
    <dgm:cxn modelId="{5784CBD7-255D-4F90-8353-CA493CB67280}" srcId="{04C30377-F47B-4722-ADB8-96C2AF36E6F2}" destId="{84339ECB-F646-4777-AB49-9A4C0B24C06A}" srcOrd="0" destOrd="0" parTransId="{AC4D09BC-36E8-453D-93D5-7710FBDDB2E5}" sibTransId="{AA9465F5-6F9B-43EF-A2EA-F9BE4C9D50DC}"/>
    <dgm:cxn modelId="{AC3446DD-F630-4CC7-A777-43E8CDF20AA3}" type="presOf" srcId="{04C30377-F47B-4722-ADB8-96C2AF36E6F2}" destId="{958936CF-317C-47AF-BDA4-4648A2E163B2}" srcOrd="0" destOrd="0" presId="urn:microsoft.com/office/officeart/2024/3/layout/hArchList1"/>
    <dgm:cxn modelId="{3EC475E6-DDD5-416B-B133-8D576EE3440E}" type="presOf" srcId="{BAA9AF69-1D9D-41DC-A28F-F217F32B3B06}" destId="{7CA5F0A0-7F38-4576-9D7D-E60249A4247B}" srcOrd="0" destOrd="0" presId="urn:microsoft.com/office/officeart/2024/3/layout/hArchList1"/>
    <dgm:cxn modelId="{73C9A5FF-B270-4BC1-B1EE-5D2917780058}" srcId="{0F03A084-046B-40D0-9604-0DF6D2F65391}" destId="{BAA9AF69-1D9D-41DC-A28F-F217F32B3B06}" srcOrd="0" destOrd="0" parTransId="{67EFA38A-1B3A-4C43-B9C7-501017B3FEF6}" sibTransId="{1889E788-64F6-4E9D-8EC4-5C55CEBC417D}"/>
    <dgm:cxn modelId="{DABE7422-5559-4DF9-B7A6-0BE05CC1FE1A}" type="presParOf" srcId="{059ECA55-5B74-43FC-87D9-A7682FD22A3B}" destId="{F4193112-4AA3-4721-95B6-F961B6C140D0}" srcOrd="0" destOrd="0" presId="urn:microsoft.com/office/officeart/2024/3/layout/hArchList1"/>
    <dgm:cxn modelId="{5848C975-3694-47B5-B979-15949DCF5B7C}" type="presParOf" srcId="{F4193112-4AA3-4721-95B6-F961B6C140D0}" destId="{78B38CB1-E1D3-416A-9FA8-9EE36A6D052B}" srcOrd="0" destOrd="0" presId="urn:microsoft.com/office/officeart/2024/3/layout/hArchList1"/>
    <dgm:cxn modelId="{19EEE734-51B0-444A-AC8D-B6128619A37F}" type="presParOf" srcId="{F4193112-4AA3-4721-95B6-F961B6C140D0}" destId="{7F65A106-4FDA-4934-9902-779EDB9029F4}" srcOrd="1" destOrd="0" presId="urn:microsoft.com/office/officeart/2024/3/layout/hArchList1"/>
    <dgm:cxn modelId="{C69CD280-6A41-4450-BC27-65ED218CB24E}" type="presParOf" srcId="{059ECA55-5B74-43FC-87D9-A7682FD22A3B}" destId="{1061812C-2A0B-4F1C-B7CD-385DBCDB0D20}" srcOrd="1" destOrd="0" presId="urn:microsoft.com/office/officeart/2024/3/layout/hArchList1"/>
    <dgm:cxn modelId="{AE10AB60-0282-4564-9EB2-F1CD92C75886}" type="presParOf" srcId="{059ECA55-5B74-43FC-87D9-A7682FD22A3B}" destId="{8DCFC431-8816-487F-A0F8-DB3A178DA701}" srcOrd="2" destOrd="0" presId="urn:microsoft.com/office/officeart/2024/3/layout/hArchList1"/>
    <dgm:cxn modelId="{4C0BD452-F407-447F-AB88-6DE332636366}" type="presParOf" srcId="{8DCFC431-8816-487F-A0F8-DB3A178DA701}" destId="{F1F68A58-6CAD-4636-95DE-A6EB06659C1A}" srcOrd="0" destOrd="0" presId="urn:microsoft.com/office/officeart/2024/3/layout/hArchList1"/>
    <dgm:cxn modelId="{D536DCCD-3235-4C9C-8C07-F71A5E774DC4}" type="presParOf" srcId="{8DCFC431-8816-487F-A0F8-DB3A178DA701}" destId="{7CA5F0A0-7F38-4576-9D7D-E60249A4247B}" srcOrd="1" destOrd="0" presId="urn:microsoft.com/office/officeart/2024/3/layout/hArchList1"/>
    <dgm:cxn modelId="{22457373-A20B-4BC1-9D03-126C03C568AF}" type="presParOf" srcId="{059ECA55-5B74-43FC-87D9-A7682FD22A3B}" destId="{0DC80825-8B41-4D30-97E4-738EC06E2F17}" srcOrd="3" destOrd="0" presId="urn:microsoft.com/office/officeart/2024/3/layout/hArchList1"/>
    <dgm:cxn modelId="{CBED39CA-470F-4C79-B6F3-CF51329E8939}" type="presParOf" srcId="{059ECA55-5B74-43FC-87D9-A7682FD22A3B}" destId="{9D27E2EA-D781-4156-AE47-278FC3BF4E86}" srcOrd="4" destOrd="0" presId="urn:microsoft.com/office/officeart/2024/3/layout/hArchList1"/>
    <dgm:cxn modelId="{2C55605C-742B-44F9-8106-C60A10E1AC94}" type="presParOf" srcId="{9D27E2EA-D781-4156-AE47-278FC3BF4E86}" destId="{958936CF-317C-47AF-BDA4-4648A2E163B2}" srcOrd="0" destOrd="0" presId="urn:microsoft.com/office/officeart/2024/3/layout/hArchList1"/>
    <dgm:cxn modelId="{3E1258EE-2BB6-47F0-9401-F46BBB3C4B3E}" type="presParOf" srcId="{9D27E2EA-D781-4156-AE47-278FC3BF4E86}" destId="{A4E8371E-E914-4C42-8761-DD1480C84042}" srcOrd="1" destOrd="0" presId="urn:microsoft.com/office/officeart/2024/3/layout/hArchList1"/>
    <dgm:cxn modelId="{89E1DDBB-96E3-428B-BC54-E7EB0AC1A920}" type="presParOf" srcId="{059ECA55-5B74-43FC-87D9-A7682FD22A3B}" destId="{EE089320-FFCA-4BC0-A669-959C2C4B0BA6}" srcOrd="5" destOrd="0" presId="urn:microsoft.com/office/officeart/2024/3/layout/hArchList1"/>
    <dgm:cxn modelId="{CC7A877F-28C2-4646-924B-B6DDB4042F95}" type="presParOf" srcId="{059ECA55-5B74-43FC-87D9-A7682FD22A3B}" destId="{45FBF26D-AED7-4A51-A987-5E5E7785E4B8}" srcOrd="6" destOrd="0" presId="urn:microsoft.com/office/officeart/2024/3/layout/hArchList1"/>
    <dgm:cxn modelId="{C72EC25E-3429-4A7A-83FB-948712A21D79}" type="presParOf" srcId="{45FBF26D-AED7-4A51-A987-5E5E7785E4B8}" destId="{561C173F-8C30-474E-A341-D80CDC52506B}" srcOrd="0" destOrd="0" presId="urn:microsoft.com/office/officeart/2024/3/layout/hArchList1"/>
    <dgm:cxn modelId="{04AD0997-C63F-4074-8DC9-068B93075408}" type="presParOf" srcId="{45FBF26D-AED7-4A51-A987-5E5E7785E4B8}" destId="{B30F3291-668E-428B-8327-90AC366222AE}"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8CB1-E1D3-416A-9FA8-9EE36A6D052B}">
      <dsp:nvSpPr>
        <dsp:cNvPr id="0" name=""/>
        <dsp:cNvSpPr/>
      </dsp:nvSpPr>
      <dsp:spPr>
        <a:xfrm>
          <a:off x="0" y="0"/>
          <a:ext cx="1487685" cy="5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Role of the Whig Party</a:t>
          </a:r>
        </a:p>
      </dsp:txBody>
      <dsp:txXfrm>
        <a:off x="0" y="0"/>
        <a:ext cx="1487685" cy="578077"/>
      </dsp:txXfrm>
    </dsp:sp>
    <dsp:sp modelId="{7F65A106-4FDA-4934-9902-779EDB9029F4}">
      <dsp:nvSpPr>
        <dsp:cNvPr id="0" name=""/>
        <dsp:cNvSpPr/>
      </dsp:nvSpPr>
      <dsp:spPr>
        <a:xfrm>
          <a:off x="0" y="578077"/>
          <a:ext cx="1487685" cy="265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Whig Party was instrumental in shaping 19th-century American politics, influencing major political shifts and events.</a:t>
          </a:r>
        </a:p>
      </dsp:txBody>
      <dsp:txXfrm>
        <a:off x="0" y="578077"/>
        <a:ext cx="1487685" cy="2653143"/>
      </dsp:txXfrm>
    </dsp:sp>
    <dsp:sp modelId="{F1F68A58-6CAD-4636-95DE-A6EB06659C1A}">
      <dsp:nvSpPr>
        <dsp:cNvPr id="0" name=""/>
        <dsp:cNvSpPr/>
      </dsp:nvSpPr>
      <dsp:spPr>
        <a:xfrm>
          <a:off x="1636454" y="0"/>
          <a:ext cx="1487685" cy="5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Diverse Ideology</a:t>
          </a:r>
        </a:p>
      </dsp:txBody>
      <dsp:txXfrm>
        <a:off x="1636454" y="0"/>
        <a:ext cx="1487685" cy="578077"/>
      </dsp:txXfrm>
    </dsp:sp>
    <dsp:sp modelId="{7CA5F0A0-7F38-4576-9D7D-E60249A4247B}">
      <dsp:nvSpPr>
        <dsp:cNvPr id="0" name=""/>
        <dsp:cNvSpPr/>
      </dsp:nvSpPr>
      <dsp:spPr>
        <a:xfrm>
          <a:off x="1636454" y="578077"/>
          <a:ext cx="1487685" cy="265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diverse ideology of the Whig Party encompassed various political beliefs, contributing to its unique place in American history.</a:t>
          </a:r>
        </a:p>
      </dsp:txBody>
      <dsp:txXfrm>
        <a:off x="1636454" y="578077"/>
        <a:ext cx="1487685" cy="2653143"/>
      </dsp:txXfrm>
    </dsp:sp>
    <dsp:sp modelId="{958936CF-317C-47AF-BDA4-4648A2E163B2}">
      <dsp:nvSpPr>
        <dsp:cNvPr id="0" name=""/>
        <dsp:cNvSpPr/>
      </dsp:nvSpPr>
      <dsp:spPr>
        <a:xfrm>
          <a:off x="3272908" y="0"/>
          <a:ext cx="1487685" cy="5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Prominent Figures</a:t>
          </a:r>
        </a:p>
      </dsp:txBody>
      <dsp:txXfrm>
        <a:off x="3272908" y="0"/>
        <a:ext cx="1487685" cy="578077"/>
      </dsp:txXfrm>
    </dsp:sp>
    <dsp:sp modelId="{A4E8371E-E914-4C42-8761-DD1480C84042}">
      <dsp:nvSpPr>
        <dsp:cNvPr id="0" name=""/>
        <dsp:cNvSpPr/>
      </dsp:nvSpPr>
      <dsp:spPr>
        <a:xfrm>
          <a:off x="3272908" y="578077"/>
          <a:ext cx="1487685" cy="265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Whig Party was home to many prominent figures who played significant roles in shaping policies and political discourse.</a:t>
          </a:r>
        </a:p>
      </dsp:txBody>
      <dsp:txXfrm>
        <a:off x="3272908" y="578077"/>
        <a:ext cx="1487685" cy="2653143"/>
      </dsp:txXfrm>
    </dsp:sp>
    <dsp:sp modelId="{561C173F-8C30-474E-A341-D80CDC52506B}">
      <dsp:nvSpPr>
        <dsp:cNvPr id="0" name=""/>
        <dsp:cNvSpPr/>
      </dsp:nvSpPr>
      <dsp:spPr>
        <a:xfrm>
          <a:off x="4909362" y="0"/>
          <a:ext cx="1487685" cy="5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Lasting Impacts</a:t>
          </a:r>
        </a:p>
      </dsp:txBody>
      <dsp:txXfrm>
        <a:off x="4909362" y="0"/>
        <a:ext cx="1487685" cy="578077"/>
      </dsp:txXfrm>
    </dsp:sp>
    <dsp:sp modelId="{B30F3291-668E-428B-8327-90AC366222AE}">
      <dsp:nvSpPr>
        <dsp:cNvPr id="0" name=""/>
        <dsp:cNvSpPr/>
      </dsp:nvSpPr>
      <dsp:spPr>
        <a:xfrm>
          <a:off x="4909362" y="578077"/>
          <a:ext cx="1487685" cy="265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Whig Party's initiatives have had lasting impacts on the political landscape of the United States, influencing future parties and policies.</a:t>
          </a:r>
        </a:p>
      </dsp:txBody>
      <dsp:txXfrm>
        <a:off x="4909362" y="578077"/>
        <a:ext cx="1487685" cy="2653143"/>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9/2/2025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9/2/2025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The Whig Party played a significant role in American politics in the 19th century. In this presentation, we will explore its origins, political platform, prominent figures, and notable leaders.
</a:t>
            </a:r>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365345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issues for the Whigs included opposition to territorial expansion without adequate governance, support for internal improvements, and a focus on economic development. Their legislative initiatives reflected these priorities.</a:t>
            </a:r>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385531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Throughout its history, the Whig Party was shaped by several influential figures who played key roles in its development and political strategies. Their contributions were significant in shaping the party's legacy.</a:t>
            </a:r>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30643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Henry Clay was a central figure in the Whig Party, known for his ability to broker compromises on contentious issues such as tariffs and slavery. His leadership helped to navigate the party through turbulent times.</a:t>
            </a:r>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2555544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 Webster was a prominent statesman and orator who advocated for the Whig Party's policies. His eloquent speeches and debates in Congress helped define the party’s stance on national issues.</a:t>
            </a:r>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259576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not a Whig Party founder, John Quincy Adams supported the party after his presidency. He played a significant role in its ideology, particularly concerning issues of civil liberties and opposition to slavery.</a:t>
            </a:r>
          </a:p>
        </p:txBody>
      </p:sp>
      <p:sp>
        <p:nvSpPr>
          <p:cNvPr id="4" name="Slide Number Placeholder 3"/>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3075370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produced several presidents and vice presidents who made significant contributions to American politics. Their presidencies were marked by both achievements and notable challenges.</a:t>
            </a:r>
          </a:p>
        </p:txBody>
      </p:sp>
      <p:sp>
        <p:nvSpPr>
          <p:cNvPr id="4" name="Slide Number Placeholder 3"/>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189847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William Henry Harrison was the first Whig president, known for his brief tenure marked by his death just a month after taking office. His campaign slogan 'Tippecanoe and Tyler Too' symbolizes the party's populist appeal.</a:t>
            </a:r>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dirty="0"/>
          </a:p>
        </p:txBody>
      </p:sp>
    </p:spTree>
    <p:extLst>
      <p:ext uri="{BB962C8B-B14F-4D97-AF65-F5344CB8AC3E}">
        <p14:creationId xmlns:p14="http://schemas.microsoft.com/office/powerpoint/2010/main" val="391379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Tyler succeeded Harrison and was initially a Whig, but he often clashed with the party leadership, leading to tensions that contributed to the party's decline. Tyler’s presidency was marked by significant controversies.</a:t>
            </a:r>
          </a:p>
        </p:txBody>
      </p:sp>
      <p:sp>
        <p:nvSpPr>
          <p:cNvPr id="4" name="Slide Number Placeholder 3"/>
          <p:cNvSpPr>
            <a:spLocks noGrp="1"/>
          </p:cNvSpPr>
          <p:nvPr>
            <p:ph type="sldNum" sz="quarter" idx="5"/>
          </p:nvPr>
        </p:nvSpPr>
        <p:spPr/>
        <p:txBody>
          <a:bodyPr/>
          <a:lstStyle/>
          <a:p>
            <a:fld id="{96E09883-B744-4FDD-8623-D69A66650022}" type="slidenum">
              <a:rPr lang="en-US" smtClean="0"/>
              <a:t>17</a:t>
            </a:fld>
            <a:endParaRPr lang="en-US" dirty="0"/>
          </a:p>
        </p:txBody>
      </p:sp>
    </p:spTree>
    <p:extLst>
      <p:ext uri="{BB962C8B-B14F-4D97-AF65-F5344CB8AC3E}">
        <p14:creationId xmlns:p14="http://schemas.microsoft.com/office/powerpoint/2010/main" val="26856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Zachary Taylor, a military hero, served as the Whig president before his death in office. Millard Fillmore, his vice president, succeeded him and faced the challenges of the Compromise of 1850, which sought to address tensions over slavery.</a:t>
            </a:r>
          </a:p>
        </p:txBody>
      </p:sp>
      <p:sp>
        <p:nvSpPr>
          <p:cNvPr id="4" name="Slide Number Placeholder 3"/>
          <p:cNvSpPr>
            <a:spLocks noGrp="1"/>
          </p:cNvSpPr>
          <p:nvPr>
            <p:ph type="sldNum" sz="quarter" idx="5"/>
          </p:nvPr>
        </p:nvSpPr>
        <p:spPr/>
        <p:txBody>
          <a:bodyPr/>
          <a:lstStyle/>
          <a:p>
            <a:fld id="{96E09883-B744-4FDD-8623-D69A66650022}" type="slidenum">
              <a:rPr lang="en-US" smtClean="0"/>
              <a:t>18</a:t>
            </a:fld>
            <a:endParaRPr lang="en-US" dirty="0"/>
          </a:p>
        </p:txBody>
      </p:sp>
    </p:spTree>
    <p:extLst>
      <p:ext uri="{BB962C8B-B14F-4D97-AF65-F5344CB8AC3E}">
        <p14:creationId xmlns:p14="http://schemas.microsoft.com/office/powerpoint/2010/main" val="327173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played a crucial role in shaping American politics in the 19th century. Its diverse ideology, prominent figures, and significant political initiatives reflect a pivotal era in U.S. history, with lasting impacts on the political landscape.</a:t>
            </a:r>
          </a:p>
        </p:txBody>
      </p:sp>
      <p:sp>
        <p:nvSpPr>
          <p:cNvPr id="4" name="Slide Number Placeholder 3"/>
          <p:cNvSpPr>
            <a:spLocks noGrp="1"/>
          </p:cNvSpPr>
          <p:nvPr>
            <p:ph type="sldNum" sz="quarter" idx="5"/>
          </p:nvPr>
        </p:nvSpPr>
        <p:spPr/>
        <p:txBody>
          <a:bodyPr/>
          <a:lstStyle/>
          <a:p>
            <a:fld id="{96E09883-B744-4FDD-8623-D69A66650022}" type="slidenum">
              <a:rPr lang="en-US" smtClean="0"/>
              <a:t>19</a:t>
            </a:fld>
            <a:endParaRPr lang="en-US" dirty="0"/>
          </a:p>
        </p:txBody>
      </p:sp>
    </p:spTree>
    <p:extLst>
      <p:ext uri="{BB962C8B-B14F-4D97-AF65-F5344CB8AC3E}">
        <p14:creationId xmlns:p14="http://schemas.microsoft.com/office/powerpoint/2010/main" val="98942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the origins and timeline of the Whig Party, tracing its founding, rise, decline, and eventual dissolution. Next, we will examine its political platform and ideology, including its economic policies and key issues. Finally, we will highlight prominent figures of the Whig Party and the presidents and vice presidents who represented the party.</a:t>
            </a:r>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14652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emerged in the early 1830s as a response to the policies of President Andrew Jackson and the Democratic Party. Understanding its historical context is crucial to grasping its influence on American politics.</a:t>
            </a:r>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178675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was founded as a coalition of various political factions, including former National Republicans and anti-Jacksonian Democrats. Its formation aimed to oppose what they viewed as Jackson's autocratic rule.</a:t>
            </a:r>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322204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experienced significant success in the 1840s, winning the presidency with William Henry Harrison in 1840. However, internal divisions over slavery and other issues led to its decline in the 1850s.</a:t>
            </a:r>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47972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the late 1850s, the Whig Party had effectively dissolved, with many members joining the newly formed Republican Party. This shift marked a significant transformation in the American political landscape.</a:t>
            </a:r>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204053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was characterized by a diverse political platform that sought to address various economic and social issues of the time. Understanding their ideology helps contextualize their policies and initiatives.</a:t>
            </a:r>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384166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Whigs advocated for a strong role of government in the economy, supporting policies such as infrastructure development, a national bank, and protective tariffs to promote American industry.</a:t>
            </a:r>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107638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Whig Party held a range of social and political beliefs, including support for moral reforms, education, and the temperance movement. They aimed to create a more orderly and prosperous society.</a:t>
            </a:r>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426441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0693-AE4C-61B5-F574-BA1BE4E5AC30}"/>
              </a:ext>
            </a:extLst>
          </p:cNvPr>
          <p:cNvSpPr>
            <a:spLocks noGrp="1"/>
          </p:cNvSpPr>
          <p:nvPr>
            <p:ph type="title"/>
          </p:nvPr>
        </p:nvSpPr>
        <p:spPr>
          <a:xfrm>
            <a:off x="811185" y="621972"/>
            <a:ext cx="7599718" cy="3051394"/>
          </a:xfrm>
        </p:spPr>
        <p:txBody>
          <a:bodyPr anchor="b">
            <a:normAutofit/>
          </a:bodyPr>
          <a:lstStyle/>
          <a:p>
            <a:r>
              <a:rPr lang="en-US"/>
              <a:t>The Whig Party in the U.S.: History, Ideology, and Key Figures</a:t>
            </a:r>
          </a:p>
        </p:txBody>
      </p:sp>
      <p:sp>
        <p:nvSpPr>
          <p:cNvPr id="3" name="Subtitle 2">
            <a:extLst>
              <a:ext uri="{FF2B5EF4-FFF2-40B4-BE49-F238E27FC236}">
                <a16:creationId xmlns:a16="http://schemas.microsoft.com/office/drawing/2014/main" id="{06BA76CE-2769-5B3C-F455-737E407A705E}"/>
              </a:ext>
            </a:extLst>
          </p:cNvPr>
          <p:cNvSpPr>
            <a:spLocks noGrp="1"/>
          </p:cNvSpPr>
          <p:nvPr>
            <p:ph type="body" sz="quarter" idx="14"/>
          </p:nvPr>
        </p:nvSpPr>
        <p:spPr>
          <a:xfrm>
            <a:off x="811185" y="3965028"/>
            <a:ext cx="7599718" cy="1493781"/>
          </a:xfrm>
        </p:spPr>
        <p:txBody>
          <a:bodyPr>
            <a:normAutofit/>
          </a:bodyPr>
          <a:lstStyle/>
          <a:p>
            <a:r>
              <a:rPr lang="en-US"/>
              <a:t>Exploring the impact of a pivotal political party</a:t>
            </a:r>
          </a:p>
        </p:txBody>
      </p:sp>
    </p:spTree>
    <p:extLst>
      <p:ext uri="{BB962C8B-B14F-4D97-AF65-F5344CB8AC3E}">
        <p14:creationId xmlns:p14="http://schemas.microsoft.com/office/powerpoint/2010/main" val="274494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EF0A-F1C7-B00B-519A-5B59635158C8}"/>
              </a:ext>
            </a:extLst>
          </p:cNvPr>
          <p:cNvSpPr>
            <a:spLocks noGrp="1"/>
          </p:cNvSpPr>
          <p:nvPr>
            <p:ph type="title"/>
          </p:nvPr>
        </p:nvSpPr>
        <p:spPr>
          <a:xfrm>
            <a:off x="811184" y="621973"/>
            <a:ext cx="6275416" cy="1828800"/>
          </a:xfrm>
        </p:spPr>
        <p:txBody>
          <a:bodyPr anchor="t">
            <a:normAutofit/>
          </a:bodyPr>
          <a:lstStyle/>
          <a:p>
            <a:r>
              <a:rPr lang="en-US"/>
              <a:t>Key Issues and Legislative Initiatives</a:t>
            </a:r>
          </a:p>
        </p:txBody>
      </p:sp>
      <p:sp>
        <p:nvSpPr>
          <p:cNvPr id="4" name="Content Placeholder 3">
            <a:extLst>
              <a:ext uri="{FF2B5EF4-FFF2-40B4-BE49-F238E27FC236}">
                <a16:creationId xmlns:a16="http://schemas.microsoft.com/office/drawing/2014/main" id="{7F4520D8-3B9E-4D85-D94D-E939F181F294}"/>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0330" y="2771566"/>
            <a:ext cx="6275387" cy="3271324"/>
          </a:xfrm>
        </p:spPr>
        <p:txBody>
          <a:bodyPr>
            <a:normAutofit/>
          </a:bodyPr>
          <a:lstStyle/>
          <a:p>
            <a:pPr marL="0" indent="0">
              <a:spcBef>
                <a:spcPts val="2500"/>
              </a:spcBef>
              <a:buNone/>
            </a:pPr>
            <a:r>
              <a:rPr lang="en-US" sz="1400" b="1"/>
              <a:t>Opposition to Expansion</a:t>
            </a:r>
          </a:p>
          <a:p>
            <a:pPr marL="0" lvl="1" indent="0">
              <a:buNone/>
            </a:pPr>
            <a:r>
              <a:rPr lang="en-US" sz="1400"/>
              <a:t>The Whigs opposed territorial expansion that lacked proper governance, emphasizing the need for responsible governance over new territories.</a:t>
            </a:r>
          </a:p>
          <a:p>
            <a:pPr marL="0" indent="0">
              <a:spcBef>
                <a:spcPts val="2500"/>
              </a:spcBef>
              <a:buNone/>
            </a:pPr>
            <a:r>
              <a:rPr lang="en-US" sz="1400" b="1"/>
              <a:t>Support for Internal Improvements</a:t>
            </a:r>
          </a:p>
          <a:p>
            <a:pPr marL="0" lvl="1" indent="0">
              <a:buNone/>
            </a:pPr>
            <a:r>
              <a:rPr lang="en-US" sz="1400"/>
              <a:t>The Whigs championed internal improvements, advocating for infrastructure development to enhance economic growth and connectivity.</a:t>
            </a:r>
          </a:p>
          <a:p>
            <a:pPr marL="0" indent="0">
              <a:spcBef>
                <a:spcPts val="2500"/>
              </a:spcBef>
              <a:buNone/>
            </a:pPr>
            <a:r>
              <a:rPr lang="en-US" sz="1400" b="1"/>
              <a:t>Focus on Economic Development</a:t>
            </a:r>
          </a:p>
          <a:p>
            <a:pPr marL="0" lvl="1" indent="0">
              <a:buNone/>
            </a:pPr>
            <a:r>
              <a:rPr lang="en-US" sz="1400"/>
              <a:t>Economic development was a priority for the Whigs, reflecting their commitment to fostering a prosperous and stable economy.</a:t>
            </a:r>
          </a:p>
        </p:txBody>
      </p:sp>
      <p:pic>
        <p:nvPicPr>
          <p:cNvPr id="5" name="Content Placeholder 4" descr="Book restoration equipment includes brushes, tweezers, magnifier, scalpel, pen, knife, sponge">
            <a:extLst>
              <a:ext uri="{FF2B5EF4-FFF2-40B4-BE49-F238E27FC236}">
                <a16:creationId xmlns:a16="http://schemas.microsoft.com/office/drawing/2014/main" id="{4CB850EB-7698-41E7-B44F-EC3A15A30014}"/>
              </a:ext>
            </a:extLst>
          </p:cNvPr>
          <p:cNvPicPr>
            <a:picLocks noGrp="1" noChangeAspect="1"/>
          </p:cNvPicPr>
          <p:nvPr>
            <p:ph type="pic" sz="quarter" idx="17"/>
          </p:nvPr>
        </p:nvPicPr>
        <p:blipFill>
          <a:blip r:embed="rId3"/>
          <a:srcRect l="33250" r="-1" b="-1"/>
          <a:stretch>
            <a:fillRect/>
          </a:stretch>
        </p:blipFill>
        <p:spPr>
          <a:xfrm>
            <a:off x="7709054" y="459137"/>
            <a:ext cx="4126800" cy="4126800"/>
          </a:xfrm>
          <a:noFill/>
        </p:spPr>
      </p:pic>
    </p:spTree>
    <p:extLst>
      <p:ext uri="{BB962C8B-B14F-4D97-AF65-F5344CB8AC3E}">
        <p14:creationId xmlns:p14="http://schemas.microsoft.com/office/powerpoint/2010/main" val="2650429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F9CE-5833-BA10-F510-D91FDCE6AEC0}"/>
              </a:ext>
            </a:extLst>
          </p:cNvPr>
          <p:cNvSpPr>
            <a:spLocks noGrp="1"/>
          </p:cNvSpPr>
          <p:nvPr>
            <p:ph type="ctrTitle"/>
          </p:nvPr>
        </p:nvSpPr>
        <p:spPr>
          <a:xfrm>
            <a:off x="811185" y="629469"/>
            <a:ext cx="8961120" cy="5599062"/>
          </a:xfrm>
        </p:spPr>
        <p:txBody>
          <a:bodyPr anchor="ctr">
            <a:normAutofit/>
          </a:bodyPr>
          <a:lstStyle/>
          <a:p>
            <a:r>
              <a:rPr lang="en-US"/>
              <a:t>Prominent Figures of the Whig Party</a:t>
            </a:r>
          </a:p>
        </p:txBody>
      </p:sp>
    </p:spTree>
    <p:extLst>
      <p:ext uri="{BB962C8B-B14F-4D97-AF65-F5344CB8AC3E}">
        <p14:creationId xmlns:p14="http://schemas.microsoft.com/office/powerpoint/2010/main" val="2984609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1E7F-8B10-F288-1BA3-D18EB6B14219}"/>
              </a:ext>
            </a:extLst>
          </p:cNvPr>
          <p:cNvSpPr>
            <a:spLocks noGrp="1"/>
          </p:cNvSpPr>
          <p:nvPr>
            <p:ph type="title"/>
          </p:nvPr>
        </p:nvSpPr>
        <p:spPr>
          <a:xfrm>
            <a:off x="813816" y="605155"/>
            <a:ext cx="10571734" cy="1160145"/>
          </a:xfrm>
        </p:spPr>
        <p:txBody>
          <a:bodyPr anchor="t">
            <a:normAutofit/>
          </a:bodyPr>
          <a:lstStyle/>
          <a:p>
            <a:r>
              <a:rPr lang="en-US"/>
              <a:t>Henry Clay: The Great Compromiser</a:t>
            </a:r>
          </a:p>
        </p:txBody>
      </p:sp>
      <p:pic>
        <p:nvPicPr>
          <p:cNvPr id="5" name="Content Placeholder 4" descr="Political Rally - Vote. A skimmer hat with a Vote button sitting on a table against a large US flag in the background. ">
            <a:extLst>
              <a:ext uri="{FF2B5EF4-FFF2-40B4-BE49-F238E27FC236}">
                <a16:creationId xmlns:a16="http://schemas.microsoft.com/office/drawing/2014/main" id="{47F57540-F629-4ED3-89C6-4015E5FEE7A0}"/>
              </a:ext>
            </a:extLst>
          </p:cNvPr>
          <p:cNvPicPr>
            <a:picLocks noGrp="1" noChangeAspect="1"/>
          </p:cNvPicPr>
          <p:nvPr>
            <p:ph sz="quarter" idx="27"/>
          </p:nvPr>
        </p:nvPicPr>
        <p:blipFill>
          <a:blip r:embed="rId3"/>
          <a:srcRect t="1163" r="1" b="1"/>
          <a:stretch>
            <a:fillRect/>
          </a:stretch>
        </p:blipFill>
        <p:spPr>
          <a:xfrm>
            <a:off x="3835400" y="2185127"/>
            <a:ext cx="2736849" cy="4067717"/>
          </a:xfrm>
          <a:noFill/>
        </p:spPr>
      </p:pic>
      <p:sp>
        <p:nvSpPr>
          <p:cNvPr id="4" name="Content Placeholder 3">
            <a:extLst>
              <a:ext uri="{FF2B5EF4-FFF2-40B4-BE49-F238E27FC236}">
                <a16:creationId xmlns:a16="http://schemas.microsoft.com/office/drawing/2014/main" id="{CEC69A0A-C28D-FCFD-F3A0-8A5AFA83429E}"/>
              </a:ext>
            </a:extLst>
          </p:cNvPr>
          <p:cNvSpPr>
            <a:spLocks noGrp="1"/>
          </p:cNvSpPr>
          <p:nvPr>
            <p:ph sz="quarter" idx="2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1564" y="2184400"/>
            <a:ext cx="4156619" cy="4046290"/>
          </a:xfrm>
        </p:spPr>
        <p:txBody>
          <a:bodyPr>
            <a:normAutofit/>
          </a:bodyPr>
          <a:lstStyle/>
          <a:p>
            <a:pPr marL="0" indent="0">
              <a:spcBef>
                <a:spcPts val="2500"/>
              </a:spcBef>
              <a:buNone/>
            </a:pPr>
            <a:r>
              <a:rPr lang="en-US" sz="1400" b="1"/>
              <a:t>Role in the Whig Party</a:t>
            </a:r>
          </a:p>
          <a:p>
            <a:pPr marL="0" lvl="1" indent="0">
              <a:buNone/>
            </a:pPr>
            <a:r>
              <a:rPr lang="en-US" sz="1400"/>
              <a:t>Henry Clay was a prominent leader within the Whig Party, shaping its policies and direction during critical moments in American history.</a:t>
            </a:r>
          </a:p>
          <a:p>
            <a:pPr marL="0" indent="0">
              <a:spcBef>
                <a:spcPts val="2500"/>
              </a:spcBef>
              <a:buNone/>
            </a:pPr>
            <a:r>
              <a:rPr lang="en-US" sz="1400" b="1"/>
              <a:t>Compromise on Tariffs</a:t>
            </a:r>
          </a:p>
          <a:p>
            <a:pPr marL="0" lvl="1" indent="0">
              <a:buNone/>
            </a:pPr>
            <a:r>
              <a:rPr lang="en-US" sz="1400"/>
              <a:t>Clay's ability to negotiate compromises on tariffs helped to ease economic tensions between different regions of the country.</a:t>
            </a:r>
          </a:p>
          <a:p>
            <a:pPr marL="0" indent="0">
              <a:spcBef>
                <a:spcPts val="2500"/>
              </a:spcBef>
              <a:buNone/>
            </a:pPr>
            <a:r>
              <a:rPr lang="en-US" sz="1400" b="1"/>
              <a:t>Stance on Slavery</a:t>
            </a:r>
          </a:p>
          <a:p>
            <a:pPr marL="0" lvl="1" indent="0">
              <a:buNone/>
            </a:pPr>
            <a:r>
              <a:rPr lang="en-US" sz="1400"/>
              <a:t>He brokered important compromises regarding slavery, attempting to maintain the Union amidst growing sectional tensions.</a:t>
            </a:r>
          </a:p>
        </p:txBody>
      </p:sp>
    </p:spTree>
    <p:extLst>
      <p:ext uri="{BB962C8B-B14F-4D97-AF65-F5344CB8AC3E}">
        <p14:creationId xmlns:p14="http://schemas.microsoft.com/office/powerpoint/2010/main" val="3046751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DDCF-A2A8-1D23-5950-8F6954777167}"/>
              </a:ext>
            </a:extLst>
          </p:cNvPr>
          <p:cNvSpPr>
            <a:spLocks noGrp="1"/>
          </p:cNvSpPr>
          <p:nvPr>
            <p:ph type="title"/>
          </p:nvPr>
        </p:nvSpPr>
        <p:spPr>
          <a:xfrm>
            <a:off x="813816" y="605155"/>
            <a:ext cx="10571734" cy="1160145"/>
          </a:xfrm>
        </p:spPr>
        <p:txBody>
          <a:bodyPr anchor="t">
            <a:normAutofit/>
          </a:bodyPr>
          <a:lstStyle/>
          <a:p>
            <a:r>
              <a:rPr lang="en-US"/>
              <a:t>Daniel Webster: Leading Orator</a:t>
            </a:r>
          </a:p>
        </p:txBody>
      </p:sp>
      <p:pic>
        <p:nvPicPr>
          <p:cNvPr id="5" name="Content Placeholder 4" descr="Columns on the exterior of the Victorian Parliament building in Melbourne, Australia.">
            <a:extLst>
              <a:ext uri="{FF2B5EF4-FFF2-40B4-BE49-F238E27FC236}">
                <a16:creationId xmlns:a16="http://schemas.microsoft.com/office/drawing/2014/main" id="{4609C957-1882-4235-B783-0C9D42A73A1F}"/>
              </a:ext>
            </a:extLst>
          </p:cNvPr>
          <p:cNvPicPr>
            <a:picLocks noGrp="1" noChangeAspect="1"/>
          </p:cNvPicPr>
          <p:nvPr>
            <p:ph sz="quarter" idx="27"/>
          </p:nvPr>
        </p:nvPicPr>
        <p:blipFill>
          <a:blip r:embed="rId3"/>
          <a:srcRect t="791" r="-4" b="-4"/>
          <a:stretch>
            <a:fillRect/>
          </a:stretch>
        </p:blipFill>
        <p:spPr>
          <a:xfrm>
            <a:off x="3835400" y="2185127"/>
            <a:ext cx="2736849" cy="4067717"/>
          </a:xfrm>
          <a:noFill/>
        </p:spPr>
      </p:pic>
      <p:sp>
        <p:nvSpPr>
          <p:cNvPr id="4" name="Content Placeholder 3">
            <a:extLst>
              <a:ext uri="{FF2B5EF4-FFF2-40B4-BE49-F238E27FC236}">
                <a16:creationId xmlns:a16="http://schemas.microsoft.com/office/drawing/2014/main" id="{42C9EA58-D607-E2DF-201A-BDEB36452A54}"/>
              </a:ext>
            </a:extLst>
          </p:cNvPr>
          <p:cNvSpPr>
            <a:spLocks noGrp="1"/>
          </p:cNvSpPr>
          <p:nvPr>
            <p:ph sz="quarter" idx="2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1564" y="2184400"/>
            <a:ext cx="4156619" cy="4046290"/>
          </a:xfrm>
        </p:spPr>
        <p:txBody>
          <a:bodyPr>
            <a:normAutofit/>
          </a:bodyPr>
          <a:lstStyle/>
          <a:p>
            <a:pPr marL="0" indent="0">
              <a:spcBef>
                <a:spcPts val="2500"/>
              </a:spcBef>
              <a:buNone/>
            </a:pPr>
            <a:r>
              <a:rPr lang="en-US" sz="1400" b="1"/>
              <a:t>Prominent Statesman</a:t>
            </a:r>
          </a:p>
          <a:p>
            <a:pPr marL="0" lvl="1" indent="0">
              <a:buNone/>
            </a:pPr>
            <a:r>
              <a:rPr lang="en-US" sz="1400"/>
              <a:t>Daniel Webster was a leading figure in American politics, representing the Whig Party's interests during his career.</a:t>
            </a:r>
          </a:p>
          <a:p>
            <a:pPr marL="0" indent="0">
              <a:spcBef>
                <a:spcPts val="2500"/>
              </a:spcBef>
              <a:buNone/>
            </a:pPr>
            <a:r>
              <a:rPr lang="en-US" sz="1400" b="1"/>
              <a:t>Eloquent Orator</a:t>
            </a:r>
          </a:p>
          <a:p>
            <a:pPr marL="0" lvl="1" indent="0">
              <a:buNone/>
            </a:pPr>
            <a:r>
              <a:rPr lang="en-US" sz="1400"/>
              <a:t>Webster was renowned for his powerful oratory skills, delivering speeches that captured the attention of Congress and the nation.</a:t>
            </a:r>
          </a:p>
          <a:p>
            <a:pPr marL="0" indent="0">
              <a:spcBef>
                <a:spcPts val="2500"/>
              </a:spcBef>
              <a:buNone/>
            </a:pPr>
            <a:r>
              <a:rPr lang="en-US" sz="1400" b="1"/>
              <a:t>Whig Party Advocate</a:t>
            </a:r>
          </a:p>
          <a:p>
            <a:pPr marL="0" lvl="1" indent="0">
              <a:buNone/>
            </a:pPr>
            <a:r>
              <a:rPr lang="en-US" sz="1400"/>
              <a:t>His advocacy helped shape the Whig Party's policies on national issues, influencing American political discourse.</a:t>
            </a:r>
          </a:p>
        </p:txBody>
      </p:sp>
    </p:spTree>
    <p:extLst>
      <p:ext uri="{BB962C8B-B14F-4D97-AF65-F5344CB8AC3E}">
        <p14:creationId xmlns:p14="http://schemas.microsoft.com/office/powerpoint/2010/main" val="3242605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996D-0914-E64E-620A-2C0544A7958D}"/>
              </a:ext>
            </a:extLst>
          </p:cNvPr>
          <p:cNvSpPr>
            <a:spLocks noGrp="1"/>
          </p:cNvSpPr>
          <p:nvPr>
            <p:ph type="title"/>
          </p:nvPr>
        </p:nvSpPr>
        <p:spPr>
          <a:xfrm>
            <a:off x="813816" y="621792"/>
            <a:ext cx="8180412" cy="1828800"/>
          </a:xfrm>
        </p:spPr>
        <p:txBody>
          <a:bodyPr anchor="t">
            <a:normAutofit/>
          </a:bodyPr>
          <a:lstStyle/>
          <a:p>
            <a:r>
              <a:rPr lang="en-US"/>
              <a:t>John Quincy Adams: Former President and Whig Supporter</a:t>
            </a:r>
          </a:p>
        </p:txBody>
      </p:sp>
      <p:pic>
        <p:nvPicPr>
          <p:cNvPr id="5" name="Content Placeholder 4" descr="Wooden mannequin walks with a stick - add your own sign above">
            <a:extLst>
              <a:ext uri="{FF2B5EF4-FFF2-40B4-BE49-F238E27FC236}">
                <a16:creationId xmlns:a16="http://schemas.microsoft.com/office/drawing/2014/main" id="{5BF7E584-7C07-4854-A65F-E0E769749936}"/>
              </a:ext>
            </a:extLst>
          </p:cNvPr>
          <p:cNvPicPr>
            <a:picLocks noGrp="1" noChangeAspect="1"/>
          </p:cNvPicPr>
          <p:nvPr>
            <p:ph sz="quarter" idx="26"/>
          </p:nvPr>
        </p:nvPicPr>
        <p:blipFill>
          <a:blip r:embed="rId3"/>
          <a:srcRect t="5673" r="-1" b="-1"/>
          <a:stretch>
            <a:fillRect/>
          </a:stretch>
        </p:blipFill>
        <p:spPr>
          <a:xfrm>
            <a:off x="813816" y="2948152"/>
            <a:ext cx="4956470" cy="3120773"/>
          </a:xfrm>
          <a:noFill/>
        </p:spPr>
      </p:pic>
      <p:sp>
        <p:nvSpPr>
          <p:cNvPr id="4" name="Content Placeholder 3">
            <a:extLst>
              <a:ext uri="{FF2B5EF4-FFF2-40B4-BE49-F238E27FC236}">
                <a16:creationId xmlns:a16="http://schemas.microsoft.com/office/drawing/2014/main" id="{F5C7DF3C-9C80-138E-AA05-F84E211995AF}"/>
              </a:ext>
            </a:extLst>
          </p:cNvPr>
          <p:cNvSpPr>
            <a:spLocks noGrp="1"/>
          </p:cNvSpPr>
          <p:nvPr>
            <p:ph sz="quarter" idx="2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21716" y="2948152"/>
            <a:ext cx="4956470" cy="3120773"/>
          </a:xfrm>
        </p:spPr>
        <p:txBody>
          <a:bodyPr>
            <a:normAutofit/>
          </a:bodyPr>
          <a:lstStyle/>
          <a:p>
            <a:pPr marL="0" indent="0">
              <a:spcBef>
                <a:spcPts val="2500"/>
              </a:spcBef>
              <a:buNone/>
            </a:pPr>
            <a:r>
              <a:rPr lang="en-US" sz="1300" b="1"/>
              <a:t>Support for the Whig Party</a:t>
            </a:r>
          </a:p>
          <a:p>
            <a:pPr marL="0" lvl="1" indent="0">
              <a:buNone/>
            </a:pPr>
            <a:r>
              <a:rPr lang="en-US" sz="1300"/>
              <a:t>John Quincy Adams, although not a founder, supported the Whig Party after his presidency, influencing its direction and policies.</a:t>
            </a:r>
          </a:p>
          <a:p>
            <a:pPr marL="0" indent="0">
              <a:spcBef>
                <a:spcPts val="2500"/>
              </a:spcBef>
              <a:buNone/>
            </a:pPr>
            <a:r>
              <a:rPr lang="en-US" sz="1300" b="1"/>
              <a:t>Civil Liberties Advocate</a:t>
            </a:r>
          </a:p>
          <a:p>
            <a:pPr marL="0" lvl="1" indent="0">
              <a:buNone/>
            </a:pPr>
            <a:r>
              <a:rPr lang="en-US" sz="1300"/>
              <a:t>Adams was a strong proponent of civil liberties, emphasizing the importance of individual rights and freedoms in American society.</a:t>
            </a:r>
          </a:p>
          <a:p>
            <a:pPr marL="0" indent="0">
              <a:spcBef>
                <a:spcPts val="2500"/>
              </a:spcBef>
              <a:buNone/>
            </a:pPr>
            <a:r>
              <a:rPr lang="en-US" sz="1300" b="1"/>
              <a:t>Opposition to Slavery</a:t>
            </a:r>
          </a:p>
          <a:p>
            <a:pPr marL="0" lvl="1" indent="0">
              <a:buNone/>
            </a:pPr>
            <a:r>
              <a:rPr lang="en-US" sz="1300"/>
              <a:t>Adams played a crucial role in the anti-slavery movement, opposing the practice and fighting for the rights of enslaved individuals.</a:t>
            </a:r>
          </a:p>
        </p:txBody>
      </p:sp>
    </p:spTree>
    <p:extLst>
      <p:ext uri="{BB962C8B-B14F-4D97-AF65-F5344CB8AC3E}">
        <p14:creationId xmlns:p14="http://schemas.microsoft.com/office/powerpoint/2010/main" val="1104182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CF41-8765-DA64-9AE4-5D7A17177CD9}"/>
              </a:ext>
            </a:extLst>
          </p:cNvPr>
          <p:cNvSpPr>
            <a:spLocks noGrp="1"/>
          </p:cNvSpPr>
          <p:nvPr>
            <p:ph type="ctrTitle"/>
          </p:nvPr>
        </p:nvSpPr>
        <p:spPr>
          <a:xfrm>
            <a:off x="811185" y="629469"/>
            <a:ext cx="8961120" cy="5599062"/>
          </a:xfrm>
        </p:spPr>
        <p:txBody>
          <a:bodyPr anchor="ctr">
            <a:normAutofit/>
          </a:bodyPr>
          <a:lstStyle/>
          <a:p>
            <a:r>
              <a:rPr lang="en-US"/>
              <a:t>Presidents and Vice Presidents From the Whig Party</a:t>
            </a:r>
          </a:p>
        </p:txBody>
      </p:sp>
    </p:spTree>
    <p:extLst>
      <p:ext uri="{BB962C8B-B14F-4D97-AF65-F5344CB8AC3E}">
        <p14:creationId xmlns:p14="http://schemas.microsoft.com/office/powerpoint/2010/main" val="411621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1F93-ACDA-3679-367F-9DDD178CDD90}"/>
              </a:ext>
            </a:extLst>
          </p:cNvPr>
          <p:cNvSpPr>
            <a:spLocks noGrp="1"/>
          </p:cNvSpPr>
          <p:nvPr>
            <p:ph type="title"/>
          </p:nvPr>
        </p:nvSpPr>
        <p:spPr>
          <a:xfrm>
            <a:off x="813816" y="605155"/>
            <a:ext cx="10571734" cy="1160145"/>
          </a:xfrm>
        </p:spPr>
        <p:txBody>
          <a:bodyPr anchor="t">
            <a:normAutofit/>
          </a:bodyPr>
          <a:lstStyle/>
          <a:p>
            <a:r>
              <a:rPr lang="en-US"/>
              <a:t>William Henry Harrison</a:t>
            </a:r>
          </a:p>
        </p:txBody>
      </p:sp>
      <p:pic>
        <p:nvPicPr>
          <p:cNvPr id="5" name="Content Placeholder 4" descr="A grungy US Naval Jack on a postage stamp. Isolated on white.">
            <a:extLst>
              <a:ext uri="{FF2B5EF4-FFF2-40B4-BE49-F238E27FC236}">
                <a16:creationId xmlns:a16="http://schemas.microsoft.com/office/drawing/2014/main" id="{5BBC8EED-4B78-4128-BD51-C48FAAA9874B}"/>
              </a:ext>
            </a:extLst>
          </p:cNvPr>
          <p:cNvPicPr>
            <a:picLocks noGrp="1" noChangeAspect="1"/>
          </p:cNvPicPr>
          <p:nvPr>
            <p:ph sz="quarter" idx="27"/>
          </p:nvPr>
        </p:nvPicPr>
        <p:blipFill>
          <a:blip r:embed="rId3"/>
          <a:srcRect l="21194" r="21110" b="-2"/>
          <a:stretch>
            <a:fillRect/>
          </a:stretch>
        </p:blipFill>
        <p:spPr>
          <a:xfrm>
            <a:off x="3835400" y="2185127"/>
            <a:ext cx="2736849" cy="4067717"/>
          </a:xfrm>
          <a:noFill/>
        </p:spPr>
      </p:pic>
      <p:sp>
        <p:nvSpPr>
          <p:cNvPr id="4" name="Content Placeholder 3">
            <a:extLst>
              <a:ext uri="{FF2B5EF4-FFF2-40B4-BE49-F238E27FC236}">
                <a16:creationId xmlns:a16="http://schemas.microsoft.com/office/drawing/2014/main" id="{259D9C0B-E7DC-32C4-E643-A194C8C632F4}"/>
              </a:ext>
            </a:extLst>
          </p:cNvPr>
          <p:cNvSpPr>
            <a:spLocks noGrp="1"/>
          </p:cNvSpPr>
          <p:nvPr>
            <p:ph sz="quarter" idx="2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1564" y="2184400"/>
            <a:ext cx="4156619" cy="4046290"/>
          </a:xfrm>
        </p:spPr>
        <p:txBody>
          <a:bodyPr>
            <a:normAutofit/>
          </a:bodyPr>
          <a:lstStyle/>
          <a:p>
            <a:pPr marL="0" indent="0">
              <a:spcBef>
                <a:spcPts val="2500"/>
              </a:spcBef>
              <a:buNone/>
            </a:pPr>
            <a:r>
              <a:rPr lang="en-US" sz="1400" b="1"/>
              <a:t>First Whig President</a:t>
            </a:r>
          </a:p>
          <a:p>
            <a:pPr marL="0" lvl="1" indent="0">
              <a:buNone/>
            </a:pPr>
            <a:r>
              <a:rPr lang="en-US" sz="1400"/>
              <a:t>William Henry Harrison was the first president from the Whig Party, marking a significant shift in American politics.</a:t>
            </a:r>
          </a:p>
          <a:p>
            <a:pPr marL="0" indent="0">
              <a:spcBef>
                <a:spcPts val="2500"/>
              </a:spcBef>
              <a:buNone/>
            </a:pPr>
            <a:r>
              <a:rPr lang="en-US" sz="1400" b="1"/>
              <a:t>Brief Tenure</a:t>
            </a:r>
          </a:p>
          <a:p>
            <a:pPr marL="0" lvl="1" indent="0">
              <a:buNone/>
            </a:pPr>
            <a:r>
              <a:rPr lang="en-US" sz="1400"/>
              <a:t>His presidency was notably short, lasting only one month before his untimely death in office.</a:t>
            </a:r>
          </a:p>
          <a:p>
            <a:pPr marL="0" indent="0">
              <a:spcBef>
                <a:spcPts val="2500"/>
              </a:spcBef>
              <a:buNone/>
            </a:pPr>
            <a:r>
              <a:rPr lang="en-US" sz="1400" b="1"/>
              <a:t>Campaign Slogan</a:t>
            </a:r>
          </a:p>
          <a:p>
            <a:pPr marL="0" lvl="1" indent="0">
              <a:buNone/>
            </a:pPr>
            <a:r>
              <a:rPr lang="en-US" sz="1400"/>
              <a:t>The slogan 'Tippecanoe and Tyler Too' highlighted the populist appeal of his campaign and resonated with the public.</a:t>
            </a:r>
          </a:p>
        </p:txBody>
      </p:sp>
    </p:spTree>
    <p:extLst>
      <p:ext uri="{BB962C8B-B14F-4D97-AF65-F5344CB8AC3E}">
        <p14:creationId xmlns:p14="http://schemas.microsoft.com/office/powerpoint/2010/main" val="379311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FB93-E18C-54EA-6C43-6F80C37A3B5C}"/>
              </a:ext>
            </a:extLst>
          </p:cNvPr>
          <p:cNvSpPr>
            <a:spLocks noGrp="1"/>
          </p:cNvSpPr>
          <p:nvPr>
            <p:ph type="title"/>
          </p:nvPr>
        </p:nvSpPr>
        <p:spPr>
          <a:xfrm>
            <a:off x="811184" y="621973"/>
            <a:ext cx="6275416" cy="1828800"/>
          </a:xfrm>
        </p:spPr>
        <p:txBody>
          <a:bodyPr anchor="t">
            <a:normAutofit/>
          </a:bodyPr>
          <a:lstStyle/>
          <a:p>
            <a:r>
              <a:rPr lang="en-US"/>
              <a:t>John Tyler</a:t>
            </a:r>
          </a:p>
        </p:txBody>
      </p:sp>
      <p:sp>
        <p:nvSpPr>
          <p:cNvPr id="4" name="Content Placeholder 3">
            <a:extLst>
              <a:ext uri="{FF2B5EF4-FFF2-40B4-BE49-F238E27FC236}">
                <a16:creationId xmlns:a16="http://schemas.microsoft.com/office/drawing/2014/main" id="{D8FF00EC-D1C1-C39D-90E4-2ECE9724E189}"/>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0330" y="2771566"/>
            <a:ext cx="6275387" cy="3271324"/>
          </a:xfrm>
        </p:spPr>
        <p:txBody>
          <a:bodyPr>
            <a:normAutofit/>
          </a:bodyPr>
          <a:lstStyle/>
          <a:p>
            <a:pPr marL="0" indent="0">
              <a:spcBef>
                <a:spcPts val="2500"/>
              </a:spcBef>
              <a:buNone/>
            </a:pPr>
            <a:r>
              <a:rPr lang="en-US" sz="1400" b="1"/>
              <a:t>Succession and Political Struggles</a:t>
            </a:r>
          </a:p>
          <a:p>
            <a:pPr marL="0" lvl="1" indent="0">
              <a:buNone/>
            </a:pPr>
            <a:r>
              <a:rPr lang="en-US" sz="1400"/>
              <a:t>John Tyler succeeded William Henry Harrison, facing immediate challenges and political struggles within the Whig party.</a:t>
            </a:r>
          </a:p>
          <a:p>
            <a:pPr marL="0" indent="0">
              <a:spcBef>
                <a:spcPts val="2500"/>
              </a:spcBef>
              <a:buNone/>
            </a:pPr>
            <a:r>
              <a:rPr lang="en-US" sz="1400" b="1"/>
              <a:t>Whig Party Clashes</a:t>
            </a:r>
          </a:p>
          <a:p>
            <a:pPr marL="0" lvl="1" indent="0">
              <a:buNone/>
            </a:pPr>
            <a:r>
              <a:rPr lang="en-US" sz="1400"/>
              <a:t>Tyler's frequent clashes with Whig leadership created significant tensions that contributed to the party's decline.</a:t>
            </a:r>
          </a:p>
          <a:p>
            <a:pPr marL="0" indent="0">
              <a:spcBef>
                <a:spcPts val="2500"/>
              </a:spcBef>
              <a:buNone/>
            </a:pPr>
            <a:r>
              <a:rPr lang="en-US" sz="1400" b="1"/>
              <a:t>Controversial Presidency</a:t>
            </a:r>
          </a:p>
          <a:p>
            <a:pPr marL="0" lvl="1" indent="0">
              <a:buNone/>
            </a:pPr>
            <a:r>
              <a:rPr lang="en-US" sz="1400"/>
              <a:t>Tyler's presidency was marked by several controversies, shaping his legacy and the political landscape of the time.</a:t>
            </a:r>
          </a:p>
        </p:txBody>
      </p:sp>
      <p:pic>
        <p:nvPicPr>
          <p:cNvPr id="5" name="Content Placeholder 4" descr="Four of our countries men who fought for the freedom we enjoy today, Washington, Hamilton, Lincoln, and Franklin. Countless others, including Thomas Jefferson are not shown, but certainly, not forgotten. These images, along with that of our flag, are shown resting on a copy of The Declaration of Independence.">
            <a:extLst>
              <a:ext uri="{FF2B5EF4-FFF2-40B4-BE49-F238E27FC236}">
                <a16:creationId xmlns:a16="http://schemas.microsoft.com/office/drawing/2014/main" id="{6F3978A0-F30A-44DC-A040-8BFC15E3EF26}"/>
              </a:ext>
            </a:extLst>
          </p:cNvPr>
          <p:cNvPicPr>
            <a:picLocks noGrp="1" noChangeAspect="1"/>
          </p:cNvPicPr>
          <p:nvPr>
            <p:ph type="pic" sz="quarter" idx="17"/>
          </p:nvPr>
        </p:nvPicPr>
        <p:blipFill>
          <a:blip r:embed="rId3"/>
          <a:srcRect l="32999" r="3" b="3"/>
          <a:stretch>
            <a:fillRect/>
          </a:stretch>
        </p:blipFill>
        <p:spPr>
          <a:xfrm>
            <a:off x="7709054" y="459137"/>
            <a:ext cx="4126800" cy="4126800"/>
          </a:xfrm>
          <a:noFill/>
        </p:spPr>
      </p:pic>
    </p:spTree>
    <p:extLst>
      <p:ext uri="{BB962C8B-B14F-4D97-AF65-F5344CB8AC3E}">
        <p14:creationId xmlns:p14="http://schemas.microsoft.com/office/powerpoint/2010/main" val="2610027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1700-D1C3-7981-3C43-286EAD675449}"/>
              </a:ext>
            </a:extLst>
          </p:cNvPr>
          <p:cNvSpPr>
            <a:spLocks noGrp="1"/>
          </p:cNvSpPr>
          <p:nvPr>
            <p:ph type="title"/>
          </p:nvPr>
        </p:nvSpPr>
        <p:spPr>
          <a:xfrm>
            <a:off x="813816" y="605155"/>
            <a:ext cx="10571734" cy="1160145"/>
          </a:xfrm>
        </p:spPr>
        <p:txBody>
          <a:bodyPr anchor="t">
            <a:normAutofit/>
          </a:bodyPr>
          <a:lstStyle/>
          <a:p>
            <a:r>
              <a:rPr lang="en-US"/>
              <a:t>Zachary Taylor and Millard Fillmore</a:t>
            </a:r>
          </a:p>
        </p:txBody>
      </p:sp>
      <p:pic>
        <p:nvPicPr>
          <p:cNvPr id="5" name="Content Placeholder 4" descr="An American Civil War reenactor portraying an officer in the Union Army.">
            <a:extLst>
              <a:ext uri="{FF2B5EF4-FFF2-40B4-BE49-F238E27FC236}">
                <a16:creationId xmlns:a16="http://schemas.microsoft.com/office/drawing/2014/main" id="{7C128ECF-2C71-4108-8B60-7BFE63BC0E82}"/>
              </a:ext>
            </a:extLst>
          </p:cNvPr>
          <p:cNvPicPr>
            <a:picLocks noGrp="1" noChangeAspect="1"/>
          </p:cNvPicPr>
          <p:nvPr>
            <p:ph sz="quarter" idx="27"/>
          </p:nvPr>
        </p:nvPicPr>
        <p:blipFill>
          <a:blip r:embed="rId3"/>
          <a:srcRect r="-4" b="787"/>
          <a:stretch>
            <a:fillRect/>
          </a:stretch>
        </p:blipFill>
        <p:spPr>
          <a:xfrm>
            <a:off x="3835400" y="2185127"/>
            <a:ext cx="2736849" cy="4067717"/>
          </a:xfrm>
          <a:noFill/>
        </p:spPr>
      </p:pic>
      <p:sp>
        <p:nvSpPr>
          <p:cNvPr id="4" name="Content Placeholder 3">
            <a:extLst>
              <a:ext uri="{FF2B5EF4-FFF2-40B4-BE49-F238E27FC236}">
                <a16:creationId xmlns:a16="http://schemas.microsoft.com/office/drawing/2014/main" id="{476073FF-63A5-8393-5869-7C72D3C04BFA}"/>
              </a:ext>
            </a:extLst>
          </p:cNvPr>
          <p:cNvSpPr>
            <a:spLocks noGrp="1"/>
          </p:cNvSpPr>
          <p:nvPr>
            <p:ph sz="quarter" idx="2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1564" y="2184400"/>
            <a:ext cx="4156619" cy="4046290"/>
          </a:xfrm>
        </p:spPr>
        <p:txBody>
          <a:bodyPr>
            <a:normAutofit/>
          </a:bodyPr>
          <a:lstStyle/>
          <a:p>
            <a:pPr marL="0" indent="0">
              <a:spcBef>
                <a:spcPts val="2500"/>
              </a:spcBef>
              <a:buNone/>
            </a:pPr>
            <a:r>
              <a:rPr lang="en-US" sz="1400" b="1"/>
              <a:t>Zachary Taylor's Presidency</a:t>
            </a:r>
          </a:p>
          <a:p>
            <a:pPr marL="0" lvl="1" indent="0">
              <a:buNone/>
            </a:pPr>
            <a:r>
              <a:rPr lang="en-US" sz="1400"/>
              <a:t>Zachary Taylor was a military hero who became the Whig president but died in office just 16 months into his term.</a:t>
            </a:r>
          </a:p>
          <a:p>
            <a:pPr marL="0" indent="0">
              <a:spcBef>
                <a:spcPts val="2500"/>
              </a:spcBef>
              <a:buNone/>
            </a:pPr>
            <a:r>
              <a:rPr lang="en-US" sz="1400" b="1"/>
              <a:t>Millard Fillmore's Succession</a:t>
            </a:r>
          </a:p>
          <a:p>
            <a:pPr marL="0" lvl="1" indent="0">
              <a:buNone/>
            </a:pPr>
            <a:r>
              <a:rPr lang="en-US" sz="1400"/>
              <a:t>Millard Fillmore, Taylor's vice president, took office and faced significant national tensions regarding slavery and the Union's integrity.</a:t>
            </a:r>
          </a:p>
          <a:p>
            <a:pPr marL="0" indent="0">
              <a:spcBef>
                <a:spcPts val="2500"/>
              </a:spcBef>
              <a:buNone/>
            </a:pPr>
            <a:r>
              <a:rPr lang="en-US" sz="1400" b="1"/>
              <a:t>Compromise of 1850</a:t>
            </a:r>
          </a:p>
          <a:p>
            <a:pPr marL="0" lvl="1" indent="0">
              <a:buNone/>
            </a:pPr>
            <a:r>
              <a:rPr lang="en-US" sz="1400"/>
              <a:t>The Compromise of 1850 was a series of legislative measures aimed at addressing the divisive issue of slavery in the United States.</a:t>
            </a:r>
          </a:p>
        </p:txBody>
      </p:sp>
    </p:spTree>
    <p:extLst>
      <p:ext uri="{BB962C8B-B14F-4D97-AF65-F5344CB8AC3E}">
        <p14:creationId xmlns:p14="http://schemas.microsoft.com/office/powerpoint/2010/main" val="2725788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1E17-7EA7-FB44-1530-168B18C023A7}"/>
              </a:ext>
            </a:extLst>
          </p:cNvPr>
          <p:cNvSpPr>
            <a:spLocks noGrp="1"/>
          </p:cNvSpPr>
          <p:nvPr>
            <p:ph type="title"/>
          </p:nvPr>
        </p:nvSpPr>
        <p:spPr>
          <a:xfrm>
            <a:off x="4953000" y="621972"/>
            <a:ext cx="6400800" cy="1828800"/>
          </a:xfrm>
        </p:spPr>
        <p:txBody>
          <a:bodyPr anchor="t">
            <a:normAutofit/>
          </a:bodyPr>
          <a:lstStyle/>
          <a:p>
            <a:r>
              <a:rPr lang="en-US"/>
              <a:t>Conclusion</a:t>
            </a:r>
          </a:p>
        </p:txBody>
      </p:sp>
      <p:graphicFrame>
        <p:nvGraphicFramePr>
          <p:cNvPr id="7" name="Content Placeholder 2">
            <a:extLst>
              <a:ext uri="{FF2B5EF4-FFF2-40B4-BE49-F238E27FC236}">
                <a16:creationId xmlns:a16="http://schemas.microsoft.com/office/drawing/2014/main" id="{7E337FF6-3269-7B82-1DC8-B98B6AF6619F}"/>
              </a:ext>
            </a:extLst>
          </p:cNvPr>
          <p:cNvGraphicFramePr>
            <a:graphicFrameLocks noGrp="1"/>
          </p:cNvGraphicFramePr>
          <p:nvPr>
            <p:ph sz="quarter" idx="2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953000" y="2768043"/>
          <a:ext cx="6400799" cy="3231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839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6AF3-17D4-C540-919B-C40FDB117C3D}"/>
              </a:ext>
            </a:extLst>
          </p:cNvPr>
          <p:cNvSpPr>
            <a:spLocks noGrp="1"/>
          </p:cNvSpPr>
          <p:nvPr>
            <p:ph type="title"/>
          </p:nvPr>
        </p:nvSpPr>
        <p:spPr>
          <a:xfrm>
            <a:off x="811185" y="621973"/>
            <a:ext cx="6400800" cy="1828800"/>
          </a:xfrm>
        </p:spPr>
        <p:txBody>
          <a:bodyPr anchor="t">
            <a:normAutofit/>
          </a:bodyPr>
          <a:lstStyle/>
          <a:p>
            <a:r>
              <a:rPr lang="en-US"/>
              <a:t>Agenda of Discussion</a:t>
            </a:r>
          </a:p>
        </p:txBody>
      </p:sp>
      <p:sp>
        <p:nvSpPr>
          <p:cNvPr id="3" name="Content Placeholder 2">
            <a:extLst>
              <a:ext uri="{FF2B5EF4-FFF2-40B4-BE49-F238E27FC236}">
                <a16:creationId xmlns:a16="http://schemas.microsoft.com/office/drawing/2014/main" id="{DE943280-13EC-9EF6-1690-E7AA0B538809}"/>
              </a:ext>
            </a:extLst>
          </p:cNvPr>
          <p:cNvSpPr>
            <a:spLocks noGrp="1"/>
          </p:cNvSpPr>
          <p:nvPr>
            <p:ph sz="quarter" idx="14"/>
            <p:extLst>
              <p:ext uri="{E7BDC344-281C-4309-B0C6-D0EE65EED2A8}">
                <p202:designPr xmlns:p202="http://schemas.microsoft.com/office/powerpoint/2020/02/main">
                  <p202:designTagLst>
                    <p202:designTag name="ARCH:1:CLS" val="BulletedText"/>
                  </p202:designTagLst>
                </p202:designPr>
              </p:ext>
            </p:extLst>
          </p:nvPr>
        </p:nvSpPr>
        <p:spPr>
          <a:xfrm>
            <a:off x="811185" y="2774786"/>
            <a:ext cx="6400800" cy="3257550"/>
          </a:xfrm>
        </p:spPr>
        <p:txBody>
          <a:bodyPr>
            <a:normAutofit/>
          </a:bodyPr>
          <a:lstStyle/>
          <a:p>
            <a:r>
              <a:rPr lang="en-US"/>
              <a:t>Origins and Timeline of the Whig Party</a:t>
            </a:r>
          </a:p>
          <a:p>
            <a:r>
              <a:rPr lang="en-US"/>
              <a:t>Political Platform and Ideology</a:t>
            </a:r>
          </a:p>
          <a:p>
            <a:r>
              <a:rPr lang="en-US"/>
              <a:t>Prominent Figures of the Whig Party</a:t>
            </a:r>
          </a:p>
          <a:p>
            <a:r>
              <a:rPr lang="en-US"/>
              <a:t>Presidents and Vice Presidents From the Whig Party</a:t>
            </a:r>
          </a:p>
        </p:txBody>
      </p:sp>
    </p:spTree>
    <p:extLst>
      <p:ext uri="{BB962C8B-B14F-4D97-AF65-F5344CB8AC3E}">
        <p14:creationId xmlns:p14="http://schemas.microsoft.com/office/powerpoint/2010/main" val="357521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7B9A-EA1B-E53B-C9DE-102C5ACBF738}"/>
              </a:ext>
            </a:extLst>
          </p:cNvPr>
          <p:cNvSpPr>
            <a:spLocks noGrp="1"/>
          </p:cNvSpPr>
          <p:nvPr>
            <p:ph type="ctrTitle"/>
          </p:nvPr>
        </p:nvSpPr>
        <p:spPr>
          <a:xfrm>
            <a:off x="811185" y="629469"/>
            <a:ext cx="8961120" cy="5599062"/>
          </a:xfrm>
        </p:spPr>
        <p:txBody>
          <a:bodyPr anchor="ctr">
            <a:normAutofit/>
          </a:bodyPr>
          <a:lstStyle/>
          <a:p>
            <a:r>
              <a:rPr lang="en-US"/>
              <a:t>Origins and Timeline of the Whig Party</a:t>
            </a:r>
          </a:p>
        </p:txBody>
      </p:sp>
    </p:spTree>
    <p:extLst>
      <p:ext uri="{BB962C8B-B14F-4D97-AF65-F5344CB8AC3E}">
        <p14:creationId xmlns:p14="http://schemas.microsoft.com/office/powerpoint/2010/main" val="3356676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AF83-2A84-3D96-7BD4-E3C112BCD968}"/>
              </a:ext>
            </a:extLst>
          </p:cNvPr>
          <p:cNvSpPr>
            <a:spLocks noGrp="1"/>
          </p:cNvSpPr>
          <p:nvPr>
            <p:ph type="title"/>
          </p:nvPr>
        </p:nvSpPr>
        <p:spPr>
          <a:xfrm>
            <a:off x="813816" y="605155"/>
            <a:ext cx="10571734" cy="1160145"/>
          </a:xfrm>
        </p:spPr>
        <p:txBody>
          <a:bodyPr anchor="t">
            <a:normAutofit/>
          </a:bodyPr>
          <a:lstStyle/>
          <a:p>
            <a:r>
              <a:rPr lang="en-US"/>
              <a:t>Founding of the Whig Party</a:t>
            </a:r>
          </a:p>
        </p:txBody>
      </p:sp>
      <p:pic>
        <p:nvPicPr>
          <p:cNvPr id="5" name="Content Placeholder 4" descr="Group of senior adults in the classroom.">
            <a:extLst>
              <a:ext uri="{FF2B5EF4-FFF2-40B4-BE49-F238E27FC236}">
                <a16:creationId xmlns:a16="http://schemas.microsoft.com/office/drawing/2014/main" id="{D2A507E7-9649-4C47-9C4E-14FDEE1DFD51}"/>
              </a:ext>
            </a:extLst>
          </p:cNvPr>
          <p:cNvPicPr>
            <a:picLocks noGrp="1" noChangeAspect="1"/>
          </p:cNvPicPr>
          <p:nvPr>
            <p:ph sz="quarter" idx="27"/>
          </p:nvPr>
        </p:nvPicPr>
        <p:blipFill>
          <a:blip r:embed="rId3"/>
          <a:srcRect r="55089" b="1"/>
          <a:stretch>
            <a:fillRect/>
          </a:stretch>
        </p:blipFill>
        <p:spPr>
          <a:xfrm>
            <a:off x="3835400" y="2185127"/>
            <a:ext cx="2736849" cy="4067717"/>
          </a:xfrm>
          <a:noFill/>
        </p:spPr>
      </p:pic>
      <p:sp>
        <p:nvSpPr>
          <p:cNvPr id="4" name="Content Placeholder 3">
            <a:extLst>
              <a:ext uri="{FF2B5EF4-FFF2-40B4-BE49-F238E27FC236}">
                <a16:creationId xmlns:a16="http://schemas.microsoft.com/office/drawing/2014/main" id="{C66FDEEC-8852-C2AF-B5B1-041A6FA9102F}"/>
              </a:ext>
            </a:extLst>
          </p:cNvPr>
          <p:cNvSpPr>
            <a:spLocks noGrp="1"/>
          </p:cNvSpPr>
          <p:nvPr>
            <p:ph sz="quarter" idx="2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1564" y="2184400"/>
            <a:ext cx="4156619" cy="4046290"/>
          </a:xfrm>
        </p:spPr>
        <p:txBody>
          <a:bodyPr>
            <a:normAutofit/>
          </a:bodyPr>
          <a:lstStyle/>
          <a:p>
            <a:pPr marL="0" indent="0">
              <a:spcBef>
                <a:spcPts val="2500"/>
              </a:spcBef>
              <a:buNone/>
            </a:pPr>
            <a:r>
              <a:rPr lang="en-US" sz="1400" b="1"/>
              <a:t>Coalition of Factions</a:t>
            </a:r>
          </a:p>
          <a:p>
            <a:pPr marL="0" lvl="1" indent="0">
              <a:buNone/>
            </a:pPr>
            <a:r>
              <a:rPr lang="en-US" sz="1400"/>
              <a:t>The Whig Party emerged from a coalition of former National Republicans and anti-Jacksonian Democrats, highlighting political unity.</a:t>
            </a:r>
          </a:p>
          <a:p>
            <a:pPr marL="0" indent="0">
              <a:spcBef>
                <a:spcPts val="2500"/>
              </a:spcBef>
              <a:buNone/>
            </a:pPr>
            <a:r>
              <a:rPr lang="en-US" sz="1400" b="1"/>
              <a:t>Opposition to Jackson</a:t>
            </a:r>
          </a:p>
          <a:p>
            <a:pPr marL="0" lvl="1" indent="0">
              <a:buNone/>
            </a:pPr>
            <a:r>
              <a:rPr lang="en-US" sz="1400"/>
              <a:t>The party's formation was a direct response to what they perceived as Jackson's autocratic rule and governance style.</a:t>
            </a:r>
          </a:p>
          <a:p>
            <a:pPr marL="0" indent="0">
              <a:spcBef>
                <a:spcPts val="2500"/>
              </a:spcBef>
              <a:buNone/>
            </a:pPr>
            <a:r>
              <a:rPr lang="en-US" sz="1400" b="1"/>
              <a:t>Formation of the Party</a:t>
            </a:r>
          </a:p>
          <a:p>
            <a:pPr marL="0" lvl="1" indent="0">
              <a:buNone/>
            </a:pPr>
            <a:r>
              <a:rPr lang="en-US" sz="1400"/>
              <a:t>The establishment of the Whig Party marked a significant shift in the political landscape of the time.</a:t>
            </a:r>
          </a:p>
        </p:txBody>
      </p:sp>
    </p:spTree>
    <p:extLst>
      <p:ext uri="{BB962C8B-B14F-4D97-AF65-F5344CB8AC3E}">
        <p14:creationId xmlns:p14="http://schemas.microsoft.com/office/powerpoint/2010/main" val="3182629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A8E1-A909-FBDA-BCAC-FC32B1C30338}"/>
              </a:ext>
            </a:extLst>
          </p:cNvPr>
          <p:cNvSpPr>
            <a:spLocks noGrp="1"/>
          </p:cNvSpPr>
          <p:nvPr>
            <p:ph type="title"/>
          </p:nvPr>
        </p:nvSpPr>
        <p:spPr>
          <a:xfrm>
            <a:off x="813816" y="621792"/>
            <a:ext cx="8180412" cy="1828800"/>
          </a:xfrm>
        </p:spPr>
        <p:txBody>
          <a:bodyPr anchor="t">
            <a:normAutofit/>
          </a:bodyPr>
          <a:lstStyle/>
          <a:p>
            <a:r>
              <a:rPr lang="en-US"/>
              <a:t>Rise and Decline</a:t>
            </a:r>
          </a:p>
        </p:txBody>
      </p:sp>
      <p:pic>
        <p:nvPicPr>
          <p:cNvPr id="5" name="Content Placeholder 4" descr="Macro Photo of Declaration of Independence (1776) in a Two (2) Dollars bill. ">
            <a:extLst>
              <a:ext uri="{FF2B5EF4-FFF2-40B4-BE49-F238E27FC236}">
                <a16:creationId xmlns:a16="http://schemas.microsoft.com/office/drawing/2014/main" id="{685535E4-3CFE-4D45-B669-49C5D1804EC0}"/>
              </a:ext>
            </a:extLst>
          </p:cNvPr>
          <p:cNvPicPr>
            <a:picLocks noGrp="1" noChangeAspect="1"/>
          </p:cNvPicPr>
          <p:nvPr>
            <p:ph sz="quarter" idx="26"/>
          </p:nvPr>
        </p:nvPicPr>
        <p:blipFill>
          <a:blip r:embed="rId3"/>
          <a:srcRect l="27630" r="10430"/>
          <a:stretch>
            <a:fillRect/>
          </a:stretch>
        </p:blipFill>
        <p:spPr>
          <a:xfrm>
            <a:off x="813816" y="2948152"/>
            <a:ext cx="4956470" cy="3120773"/>
          </a:xfrm>
          <a:noFill/>
        </p:spPr>
      </p:pic>
      <p:sp>
        <p:nvSpPr>
          <p:cNvPr id="4" name="Content Placeholder 3">
            <a:extLst>
              <a:ext uri="{FF2B5EF4-FFF2-40B4-BE49-F238E27FC236}">
                <a16:creationId xmlns:a16="http://schemas.microsoft.com/office/drawing/2014/main" id="{CC509402-39E0-E1DF-FB13-C0657E6E9A3B}"/>
              </a:ext>
            </a:extLst>
          </p:cNvPr>
          <p:cNvSpPr>
            <a:spLocks noGrp="1"/>
          </p:cNvSpPr>
          <p:nvPr>
            <p:ph sz="quarter" idx="2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21716" y="2948152"/>
            <a:ext cx="4956470" cy="3120773"/>
          </a:xfrm>
        </p:spPr>
        <p:txBody>
          <a:bodyPr>
            <a:normAutofit/>
          </a:bodyPr>
          <a:lstStyle/>
          <a:p>
            <a:pPr marL="0" indent="0">
              <a:spcBef>
                <a:spcPts val="2500"/>
              </a:spcBef>
              <a:buNone/>
            </a:pPr>
            <a:r>
              <a:rPr lang="en-US" sz="1300" b="1"/>
              <a:t>Success in the 1840s</a:t>
            </a:r>
          </a:p>
          <a:p>
            <a:pPr marL="0" lvl="1" indent="0">
              <a:buNone/>
            </a:pPr>
            <a:r>
              <a:rPr lang="en-US" sz="1300"/>
              <a:t>The Whig Party achieved significant electoral success in the 1840s, notably winning the presidency with William Henry Harrison in 1840.</a:t>
            </a:r>
          </a:p>
          <a:p>
            <a:pPr marL="0" indent="0">
              <a:spcBef>
                <a:spcPts val="2500"/>
              </a:spcBef>
              <a:buNone/>
            </a:pPr>
            <a:r>
              <a:rPr lang="en-US" sz="1300" b="1"/>
              <a:t>Divisions within the Party</a:t>
            </a:r>
          </a:p>
          <a:p>
            <a:pPr marL="0" lvl="1" indent="0">
              <a:buNone/>
            </a:pPr>
            <a:r>
              <a:rPr lang="en-US" sz="1300"/>
              <a:t>Internal divisions over issues like slavery created significant challenges for the Whig Party, contributing to its weakening.</a:t>
            </a:r>
          </a:p>
          <a:p>
            <a:pPr marL="0" indent="0">
              <a:spcBef>
                <a:spcPts val="2500"/>
              </a:spcBef>
              <a:buNone/>
            </a:pPr>
            <a:r>
              <a:rPr lang="en-US" sz="1300" b="1"/>
              <a:t>Decline in the 1850s</a:t>
            </a:r>
          </a:p>
          <a:p>
            <a:pPr marL="0" lvl="1" indent="0">
              <a:buNone/>
            </a:pPr>
            <a:r>
              <a:rPr lang="en-US" sz="1300"/>
              <a:t>By the 1850s, the Whig Party faced a steep decline due to its inability to unify on crucial issues, leading to its eventual dissolution.</a:t>
            </a:r>
          </a:p>
        </p:txBody>
      </p:sp>
    </p:spTree>
    <p:extLst>
      <p:ext uri="{BB962C8B-B14F-4D97-AF65-F5344CB8AC3E}">
        <p14:creationId xmlns:p14="http://schemas.microsoft.com/office/powerpoint/2010/main" val="94018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0DBF-020E-BD4B-3E1F-85E14F8B59EF}"/>
              </a:ext>
            </a:extLst>
          </p:cNvPr>
          <p:cNvSpPr>
            <a:spLocks noGrp="1"/>
          </p:cNvSpPr>
          <p:nvPr>
            <p:ph type="title"/>
          </p:nvPr>
        </p:nvSpPr>
        <p:spPr>
          <a:xfrm>
            <a:off x="811185" y="621972"/>
            <a:ext cx="6400800" cy="1828800"/>
          </a:xfrm>
        </p:spPr>
        <p:txBody>
          <a:bodyPr anchor="t">
            <a:normAutofit/>
          </a:bodyPr>
          <a:lstStyle/>
          <a:p>
            <a:r>
              <a:rPr lang="en-US"/>
              <a:t>Dissolution and Aftermath</a:t>
            </a:r>
          </a:p>
        </p:txBody>
      </p:sp>
      <p:pic>
        <p:nvPicPr>
          <p:cNvPr id="5" name="Content Placeholder 4" descr="spirit of commander">
            <a:extLst>
              <a:ext uri="{FF2B5EF4-FFF2-40B4-BE49-F238E27FC236}">
                <a16:creationId xmlns:a16="http://schemas.microsoft.com/office/drawing/2014/main" id="{931AC0B8-D265-4CD5-B423-7387A636D29D}"/>
              </a:ext>
            </a:extLst>
          </p:cNvPr>
          <p:cNvPicPr>
            <a:picLocks noGrp="1" noChangeAspect="1"/>
          </p:cNvPicPr>
          <p:nvPr>
            <p:ph sz="quarter" idx="26"/>
          </p:nvPr>
        </p:nvPicPr>
        <p:blipFill>
          <a:blip r:embed="rId3"/>
          <a:srcRect t="7060" b="21600"/>
          <a:stretch>
            <a:fillRect/>
          </a:stretch>
        </p:blipFill>
        <p:spPr>
          <a:xfrm>
            <a:off x="811185" y="3067050"/>
            <a:ext cx="6400800" cy="3048000"/>
          </a:xfrm>
          <a:noFill/>
        </p:spPr>
      </p:pic>
      <p:sp>
        <p:nvSpPr>
          <p:cNvPr id="4" name="Content Placeholder 3">
            <a:extLst>
              <a:ext uri="{FF2B5EF4-FFF2-40B4-BE49-F238E27FC236}">
                <a16:creationId xmlns:a16="http://schemas.microsoft.com/office/drawing/2014/main" id="{F45A62B4-3874-D072-2673-0C209739C1F0}"/>
              </a:ext>
            </a:extLst>
          </p:cNvPr>
          <p:cNvSpPr>
            <a:spLocks noGrp="1"/>
          </p:cNvSpPr>
          <p:nvPr>
            <p:ph sz="quarter" idx="2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61300" y="3067050"/>
            <a:ext cx="3519515" cy="3048000"/>
          </a:xfrm>
        </p:spPr>
        <p:txBody>
          <a:bodyPr>
            <a:normAutofit/>
          </a:bodyPr>
          <a:lstStyle/>
          <a:p>
            <a:pPr marL="0" indent="0">
              <a:spcBef>
                <a:spcPts val="2500"/>
              </a:spcBef>
              <a:buNone/>
            </a:pPr>
            <a:r>
              <a:rPr lang="en-US" sz="1300" b="1"/>
              <a:t>Whig Party Dissolution</a:t>
            </a:r>
          </a:p>
          <a:p>
            <a:pPr marL="0" lvl="1" indent="0">
              <a:buNone/>
            </a:pPr>
            <a:r>
              <a:rPr lang="en-US" sz="1300"/>
              <a:t>By the late 1850s, the Whig Party had effectively dissolved, leading to a major shift in American politics.</a:t>
            </a:r>
          </a:p>
          <a:p>
            <a:pPr marL="0" indent="0">
              <a:spcBef>
                <a:spcPts val="2500"/>
              </a:spcBef>
              <a:buNone/>
            </a:pPr>
            <a:r>
              <a:rPr lang="en-US" sz="1300" b="1"/>
              <a:t>Formation of the Republican Party</a:t>
            </a:r>
          </a:p>
          <a:p>
            <a:pPr marL="0" lvl="1" indent="0">
              <a:buNone/>
            </a:pPr>
            <a:r>
              <a:rPr lang="en-US" sz="1300"/>
              <a:t>Many former Whig members joined the newly formed Republican Party, changing the political landscape significantly.</a:t>
            </a:r>
          </a:p>
          <a:p>
            <a:pPr marL="0" indent="0">
              <a:spcBef>
                <a:spcPts val="2500"/>
              </a:spcBef>
              <a:buNone/>
            </a:pPr>
            <a:r>
              <a:rPr lang="en-US" sz="1300" b="1"/>
              <a:t>Political Transformation</a:t>
            </a:r>
          </a:p>
          <a:p>
            <a:pPr marL="0" lvl="1" indent="0">
              <a:buNone/>
            </a:pPr>
            <a:r>
              <a:rPr lang="en-US" sz="1300"/>
              <a:t>This shift from the Whig Party to the Republican Party marked a significant transformation in American politics.</a:t>
            </a:r>
          </a:p>
        </p:txBody>
      </p:sp>
    </p:spTree>
    <p:extLst>
      <p:ext uri="{BB962C8B-B14F-4D97-AF65-F5344CB8AC3E}">
        <p14:creationId xmlns:p14="http://schemas.microsoft.com/office/powerpoint/2010/main" val="83441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F9E8-EE69-5FF6-65A9-BE4A3916F88F}"/>
              </a:ext>
            </a:extLst>
          </p:cNvPr>
          <p:cNvSpPr>
            <a:spLocks noGrp="1"/>
          </p:cNvSpPr>
          <p:nvPr>
            <p:ph type="ctrTitle"/>
          </p:nvPr>
        </p:nvSpPr>
        <p:spPr>
          <a:xfrm>
            <a:off x="811185" y="629469"/>
            <a:ext cx="8961120" cy="5599062"/>
          </a:xfrm>
        </p:spPr>
        <p:txBody>
          <a:bodyPr anchor="ctr">
            <a:normAutofit/>
          </a:bodyPr>
          <a:lstStyle/>
          <a:p>
            <a:r>
              <a:rPr lang="en-US"/>
              <a:t>Political Platform and Ideology</a:t>
            </a:r>
          </a:p>
        </p:txBody>
      </p:sp>
    </p:spTree>
    <p:extLst>
      <p:ext uri="{BB962C8B-B14F-4D97-AF65-F5344CB8AC3E}">
        <p14:creationId xmlns:p14="http://schemas.microsoft.com/office/powerpoint/2010/main" val="351829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B55F-3121-7C69-74F6-A5B37729785B}"/>
              </a:ext>
            </a:extLst>
          </p:cNvPr>
          <p:cNvSpPr>
            <a:spLocks noGrp="1"/>
          </p:cNvSpPr>
          <p:nvPr>
            <p:ph type="title"/>
          </p:nvPr>
        </p:nvSpPr>
        <p:spPr>
          <a:xfrm>
            <a:off x="811184" y="621973"/>
            <a:ext cx="6275416" cy="1828800"/>
          </a:xfrm>
        </p:spPr>
        <p:txBody>
          <a:bodyPr anchor="t">
            <a:normAutofit/>
          </a:bodyPr>
          <a:lstStyle/>
          <a:p>
            <a:r>
              <a:rPr lang="en-US"/>
              <a:t>Economic Policies</a:t>
            </a:r>
          </a:p>
        </p:txBody>
      </p:sp>
      <p:sp>
        <p:nvSpPr>
          <p:cNvPr id="4" name="Content Placeholder 3">
            <a:extLst>
              <a:ext uri="{FF2B5EF4-FFF2-40B4-BE49-F238E27FC236}">
                <a16:creationId xmlns:a16="http://schemas.microsoft.com/office/drawing/2014/main" id="{9DA0DABC-025E-4715-7803-B5572CEA6C1C}"/>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0330" y="2771566"/>
            <a:ext cx="6275387" cy="3271324"/>
          </a:xfrm>
        </p:spPr>
        <p:txBody>
          <a:bodyPr>
            <a:normAutofit/>
          </a:bodyPr>
          <a:lstStyle/>
          <a:p>
            <a:pPr marL="0" indent="0">
              <a:spcBef>
                <a:spcPts val="2500"/>
              </a:spcBef>
              <a:buNone/>
            </a:pPr>
            <a:r>
              <a:rPr lang="en-US" sz="1100" b="1"/>
              <a:t>Role of Government</a:t>
            </a:r>
          </a:p>
          <a:p>
            <a:pPr marL="0" lvl="1" indent="0">
              <a:buNone/>
            </a:pPr>
            <a:r>
              <a:rPr lang="en-US" sz="1100"/>
              <a:t>The Whigs believed in a strong government role to stimulate economic growth and support American industry.</a:t>
            </a:r>
          </a:p>
          <a:p>
            <a:pPr marL="0" indent="0">
              <a:spcBef>
                <a:spcPts val="2500"/>
              </a:spcBef>
              <a:buNone/>
            </a:pPr>
            <a:r>
              <a:rPr lang="en-US" sz="1100" b="1"/>
              <a:t>Infrastructure Development</a:t>
            </a:r>
          </a:p>
          <a:p>
            <a:pPr marL="0" lvl="1" indent="0">
              <a:buNone/>
            </a:pPr>
            <a:r>
              <a:rPr lang="en-US" sz="1100"/>
              <a:t>Support for infrastructure projects was key to enabling trade and economic expansion during the Whig era.</a:t>
            </a:r>
          </a:p>
          <a:p>
            <a:pPr marL="0" indent="0">
              <a:spcBef>
                <a:spcPts val="2500"/>
              </a:spcBef>
              <a:buNone/>
            </a:pPr>
            <a:r>
              <a:rPr lang="en-US" sz="1100" b="1"/>
              <a:t>National Bank</a:t>
            </a:r>
          </a:p>
          <a:p>
            <a:pPr marL="0" lvl="1" indent="0">
              <a:buNone/>
            </a:pPr>
            <a:r>
              <a:rPr lang="en-US" sz="1100"/>
              <a:t>The establishment of a national bank was proposed to stabilize the economy and provide reliable currency for trade.</a:t>
            </a:r>
          </a:p>
          <a:p>
            <a:pPr marL="0" indent="0">
              <a:spcBef>
                <a:spcPts val="2500"/>
              </a:spcBef>
              <a:buNone/>
            </a:pPr>
            <a:r>
              <a:rPr lang="en-US" sz="1100" b="1"/>
              <a:t>Protective Tariffs</a:t>
            </a:r>
          </a:p>
          <a:p>
            <a:pPr marL="0" lvl="1" indent="0">
              <a:buNone/>
            </a:pPr>
            <a:r>
              <a:rPr lang="en-US" sz="1100"/>
              <a:t>Protective tariffs were supported to shield American industries from foreign competition and promote domestic manufacturing.</a:t>
            </a:r>
          </a:p>
        </p:txBody>
      </p:sp>
      <p:pic>
        <p:nvPicPr>
          <p:cNvPr id="5" name="Content Placeholder 4" descr="Edmonton Skyline in Pastel Colors and dark of night">
            <a:extLst>
              <a:ext uri="{FF2B5EF4-FFF2-40B4-BE49-F238E27FC236}">
                <a16:creationId xmlns:a16="http://schemas.microsoft.com/office/drawing/2014/main" id="{741F7F7B-B07C-4086-8D1E-33B4722F1930}"/>
              </a:ext>
            </a:extLst>
          </p:cNvPr>
          <p:cNvPicPr>
            <a:picLocks noGrp="1" noChangeAspect="1"/>
          </p:cNvPicPr>
          <p:nvPr>
            <p:ph type="pic" sz="quarter" idx="17"/>
          </p:nvPr>
        </p:nvPicPr>
        <p:blipFill>
          <a:blip r:embed="rId3"/>
          <a:srcRect l="11424" r="32575" b="-1"/>
          <a:stretch>
            <a:fillRect/>
          </a:stretch>
        </p:blipFill>
        <p:spPr>
          <a:xfrm>
            <a:off x="7709054" y="459137"/>
            <a:ext cx="4126800" cy="4126800"/>
          </a:xfrm>
          <a:noFill/>
        </p:spPr>
      </p:pic>
    </p:spTree>
    <p:extLst>
      <p:ext uri="{BB962C8B-B14F-4D97-AF65-F5344CB8AC3E}">
        <p14:creationId xmlns:p14="http://schemas.microsoft.com/office/powerpoint/2010/main" val="853627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7089-2BDE-F190-BCF0-1A61BF675670}"/>
              </a:ext>
            </a:extLst>
          </p:cNvPr>
          <p:cNvSpPr>
            <a:spLocks noGrp="1"/>
          </p:cNvSpPr>
          <p:nvPr>
            <p:ph type="title"/>
          </p:nvPr>
        </p:nvSpPr>
        <p:spPr>
          <a:xfrm>
            <a:off x="811185" y="621972"/>
            <a:ext cx="6400800" cy="1828800"/>
          </a:xfrm>
        </p:spPr>
        <p:txBody>
          <a:bodyPr anchor="t">
            <a:normAutofit/>
          </a:bodyPr>
          <a:lstStyle/>
          <a:p>
            <a:r>
              <a:rPr lang="en-US"/>
              <a:t>Social and Political Beliefs</a:t>
            </a:r>
          </a:p>
        </p:txBody>
      </p:sp>
      <p:pic>
        <p:nvPicPr>
          <p:cNvPr id="5" name="Content Placeholder 4" descr="19th century illustration of a marketplace (c. 16th century) in France . Original artwork published in Le magasin Pittoresque by M. A. Lachevardiere, Paris, 1846.">
            <a:extLst>
              <a:ext uri="{FF2B5EF4-FFF2-40B4-BE49-F238E27FC236}">
                <a16:creationId xmlns:a16="http://schemas.microsoft.com/office/drawing/2014/main" id="{F81A2DE7-2337-488B-9F2C-E3E3B867586D}"/>
              </a:ext>
            </a:extLst>
          </p:cNvPr>
          <p:cNvPicPr>
            <a:picLocks noGrp="1" noChangeAspect="1"/>
          </p:cNvPicPr>
          <p:nvPr>
            <p:ph sz="quarter" idx="26"/>
          </p:nvPr>
        </p:nvPicPr>
        <p:blipFill>
          <a:blip r:embed="rId3"/>
          <a:stretch>
            <a:fillRect/>
          </a:stretch>
        </p:blipFill>
        <p:spPr>
          <a:xfrm>
            <a:off x="1008629" y="3067050"/>
            <a:ext cx="6005911" cy="3048000"/>
          </a:xfrm>
          <a:noFill/>
        </p:spPr>
      </p:pic>
      <p:sp>
        <p:nvSpPr>
          <p:cNvPr id="4" name="Content Placeholder 3">
            <a:extLst>
              <a:ext uri="{FF2B5EF4-FFF2-40B4-BE49-F238E27FC236}">
                <a16:creationId xmlns:a16="http://schemas.microsoft.com/office/drawing/2014/main" id="{06CF5648-E893-8540-9456-49B802EA9B1D}"/>
              </a:ext>
            </a:extLst>
          </p:cNvPr>
          <p:cNvSpPr>
            <a:spLocks noGrp="1"/>
          </p:cNvSpPr>
          <p:nvPr>
            <p:ph sz="quarter" idx="27"/>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61300" y="3067050"/>
            <a:ext cx="3519515" cy="3048000"/>
          </a:xfrm>
        </p:spPr>
        <p:txBody>
          <a:bodyPr>
            <a:normAutofit/>
          </a:bodyPr>
          <a:lstStyle/>
          <a:p>
            <a:pPr marL="0" indent="0">
              <a:spcBef>
                <a:spcPts val="2500"/>
              </a:spcBef>
              <a:buNone/>
            </a:pPr>
            <a:r>
              <a:rPr lang="en-US" sz="1300" b="1"/>
              <a:t>Support for Moral Reforms</a:t>
            </a:r>
          </a:p>
          <a:p>
            <a:pPr marL="0" lvl="1" indent="0">
              <a:buNone/>
            </a:pPr>
            <a:r>
              <a:rPr lang="en-US" sz="1300"/>
              <a:t>The Whig Party championed moral reforms, advocating for a society guided by ethical principles and civic responsibility.</a:t>
            </a:r>
          </a:p>
          <a:p>
            <a:pPr marL="0" indent="0">
              <a:spcBef>
                <a:spcPts val="2500"/>
              </a:spcBef>
              <a:buNone/>
            </a:pPr>
            <a:r>
              <a:rPr lang="en-US" sz="1300" b="1"/>
              <a:t>Advocacy for Education</a:t>
            </a:r>
          </a:p>
          <a:p>
            <a:pPr marL="0" lvl="1" indent="0">
              <a:buNone/>
            </a:pPr>
            <a:r>
              <a:rPr lang="en-US" sz="1300"/>
              <a:t>Education was a key focus for the Whig Party, as they believed in its power to uplift society and foster informed citizens.</a:t>
            </a:r>
          </a:p>
          <a:p>
            <a:pPr marL="0" indent="0">
              <a:spcBef>
                <a:spcPts val="2500"/>
              </a:spcBef>
              <a:buNone/>
            </a:pPr>
            <a:r>
              <a:rPr lang="en-US" sz="1300" b="1"/>
              <a:t>Temperance Movement Support</a:t>
            </a:r>
          </a:p>
          <a:p>
            <a:pPr marL="0" lvl="1" indent="0">
              <a:buNone/>
            </a:pPr>
            <a:r>
              <a:rPr lang="en-US" sz="1300"/>
              <a:t>The Whig Party also supported the temperance movement, seeking to reduce alcohol consumption for a healthier society.</a:t>
            </a:r>
          </a:p>
        </p:txBody>
      </p:sp>
    </p:spTree>
    <p:extLst>
      <p:ext uri="{BB962C8B-B14F-4D97-AF65-F5344CB8AC3E}">
        <p14:creationId xmlns:p14="http://schemas.microsoft.com/office/powerpoint/2010/main" val="84538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C52C5-6F65-4D42-B855-A3283C55581A}">
  <ds:schemaRef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230e9df3-be65-4c73-a93b-d1236ebd677e"/>
    <ds:schemaRef ds:uri="http://schemas.openxmlformats.org/package/2006/metadata/core-properties"/>
    <ds:schemaRef ds:uri="71af3243-3dd4-4a8d-8c0d-dd76da1f02a5"/>
    <ds:schemaRef ds:uri="http://schemas.microsoft.com/sharepoint/v3"/>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B6D968-3BA5-45CA-AFA4-01F84FB04FA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{FCA77ADD-A187-488C-B07D-312D9E681291}tf03460604_win32</Template>
  <TotalTime>29</TotalTime>
  <Words>1810</Words>
  <Application>Microsoft Office PowerPoint</Application>
  <PresentationFormat>Widescreen</PresentationFormat>
  <Paragraphs>144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Custom</vt:lpstr>
      <vt:lpstr>The Whig Party in the U.S.: History, Ideology, and Key Figures</vt:lpstr>
      <vt:lpstr>Agenda of Discussion</vt:lpstr>
      <vt:lpstr>Origins and Timeline of the Whig Party</vt:lpstr>
      <vt:lpstr>Founding of the Whig Party</vt:lpstr>
      <vt:lpstr>Rise and Decline</vt:lpstr>
      <vt:lpstr>Dissolution and Aftermath</vt:lpstr>
      <vt:lpstr>Political Platform and Ideology</vt:lpstr>
      <vt:lpstr>Economic Policies</vt:lpstr>
      <vt:lpstr>Social and Political Beliefs</vt:lpstr>
      <vt:lpstr>Key Issues and Legislative Initiatives</vt:lpstr>
      <vt:lpstr>Prominent Figures of the Whig Party</vt:lpstr>
      <vt:lpstr>Henry Clay: The Great Compromiser</vt:lpstr>
      <vt:lpstr>Daniel Webster: Leading Orator</vt:lpstr>
      <vt:lpstr>John Quincy Adams: Former President and Whig Supporter</vt:lpstr>
      <vt:lpstr>Presidents and Vice Presidents From the Whig Party</vt:lpstr>
      <vt:lpstr>William Henry Harrison</vt:lpstr>
      <vt:lpstr>John Tyler</vt:lpstr>
      <vt:lpstr>Zachary Taylor and Millard Fillmore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Donald Gadberry</dc:creator>
  <cp:lastModifiedBy>Donald Gadberry</cp:lastModifiedBy>
  <cp:revision>1</cp:revision>
  <dcterms:created xsi:type="dcterms:W3CDTF">2025-06-12T15:24:13Z</dcterms:created>
  <dcterms:modified xsi:type="dcterms:W3CDTF">2025-09-02T23:58:45Z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